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61" r:id="rId1"/>
  </p:sldMasterIdLst>
  <p:sldIdLst>
    <p:sldId id="256" r:id="rId2"/>
    <p:sldId id="257" r:id="rId3"/>
    <p:sldId id="258" r:id="rId4"/>
    <p:sldId id="261" r:id="rId5"/>
    <p:sldId id="260" r:id="rId6"/>
    <p:sldId id="259"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88" r:id="rId24"/>
    <p:sldId id="279" r:id="rId25"/>
    <p:sldId id="280" r:id="rId26"/>
    <p:sldId id="281" r:id="rId27"/>
    <p:sldId id="282" r:id="rId28"/>
    <p:sldId id="283" r:id="rId29"/>
    <p:sldId id="287" r:id="rId30"/>
    <p:sldId id="284" r:id="rId31"/>
    <p:sldId id="285"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63"/>
  </p:normalViewPr>
  <p:slideViewPr>
    <p:cSldViewPr snapToGrid="0" snapToObjects="1">
      <p:cViewPr varScale="1">
        <p:scale>
          <a:sx n="90" d="100"/>
          <a:sy n="90" d="100"/>
        </p:scale>
        <p:origin x="232" y="9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AAD347D-5ACD-4C99-B74B-A9C85AD731AF}" type="datetimeFigureOut">
              <a:rPr lang="en-US" smtClean="0"/>
              <a:t>2/3/20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5030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506511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764844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8062571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691741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523743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529612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0409088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564397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329399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078317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AD347D-5ACD-4C99-B74B-A9C85AD731AF}" type="datetimeFigureOut">
              <a:rPr lang="en-US" smtClean="0"/>
              <a:t>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21254018"/>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2/3/20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3237646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2/3/20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192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2/3/20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41504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2496543"/>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3888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AAD347D-5ACD-4C99-B74B-A9C85AD731AF}" type="datetimeFigureOut">
              <a:rPr lang="en-US" smtClean="0"/>
              <a:t>2/3/20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650434787"/>
      </p:ext>
    </p:extLst>
  </p:cSld>
  <p:clrMap bg1="dk1" tx1="lt1" bg2="dk2" tx2="lt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C984A-197D-0C44-B07A-538241A81598}"/>
              </a:ext>
            </a:extLst>
          </p:cNvPr>
          <p:cNvSpPr>
            <a:spLocks noGrp="1"/>
          </p:cNvSpPr>
          <p:nvPr>
            <p:ph type="ctrTitle"/>
          </p:nvPr>
        </p:nvSpPr>
        <p:spPr>
          <a:xfrm>
            <a:off x="362465" y="1261241"/>
            <a:ext cx="11125342" cy="2167759"/>
          </a:xfrm>
        </p:spPr>
        <p:txBody>
          <a:bodyPr>
            <a:normAutofit/>
          </a:bodyPr>
          <a:lstStyle/>
          <a:p>
            <a:r>
              <a:rPr lang="en-US" sz="6600" dirty="0">
                <a:solidFill>
                  <a:schemeClr val="bg1"/>
                </a:solidFill>
              </a:rPr>
              <a:t>Springboard Capstone Slidedeck</a:t>
            </a:r>
          </a:p>
        </p:txBody>
      </p:sp>
      <p:sp>
        <p:nvSpPr>
          <p:cNvPr id="3" name="Subtitle 2">
            <a:extLst>
              <a:ext uri="{FF2B5EF4-FFF2-40B4-BE49-F238E27FC236}">
                <a16:creationId xmlns:a16="http://schemas.microsoft.com/office/drawing/2014/main" id="{A41B3DDB-77B4-334B-96C6-FB96D9D8B990}"/>
              </a:ext>
            </a:extLst>
          </p:cNvPr>
          <p:cNvSpPr>
            <a:spLocks noGrp="1"/>
          </p:cNvSpPr>
          <p:nvPr>
            <p:ph type="subTitle" idx="1"/>
          </p:nvPr>
        </p:nvSpPr>
        <p:spPr>
          <a:xfrm>
            <a:off x="362465" y="3736855"/>
            <a:ext cx="10831052" cy="861420"/>
          </a:xfrm>
        </p:spPr>
        <p:txBody>
          <a:bodyPr>
            <a:noAutofit/>
          </a:bodyPr>
          <a:lstStyle/>
          <a:p>
            <a:r>
              <a:rPr lang="en-US" sz="3200" dirty="0">
                <a:solidFill>
                  <a:schemeClr val="bg1"/>
                </a:solidFill>
              </a:rPr>
              <a:t>Understanding and predicting bank customer churn</a:t>
            </a:r>
          </a:p>
        </p:txBody>
      </p:sp>
      <p:cxnSp>
        <p:nvCxnSpPr>
          <p:cNvPr id="6" name="Straight Connector 5">
            <a:extLst>
              <a:ext uri="{FF2B5EF4-FFF2-40B4-BE49-F238E27FC236}">
                <a16:creationId xmlns:a16="http://schemas.microsoft.com/office/drawing/2014/main" id="{0D6D9A56-E5C8-EE40-A746-2E45E9C22CED}"/>
              </a:ext>
            </a:extLst>
          </p:cNvPr>
          <p:cNvCxnSpPr>
            <a:cxnSpLocks/>
          </p:cNvCxnSpPr>
          <p:nvPr/>
        </p:nvCxnSpPr>
        <p:spPr>
          <a:xfrm>
            <a:off x="536028" y="4351282"/>
            <a:ext cx="10279117" cy="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781A1528-A07F-4A4E-A2AB-DBA5B4E37450}"/>
              </a:ext>
            </a:extLst>
          </p:cNvPr>
          <p:cNvSpPr txBox="1"/>
          <p:nvPr/>
        </p:nvSpPr>
        <p:spPr>
          <a:xfrm>
            <a:off x="3867806" y="4537105"/>
            <a:ext cx="4992414" cy="400110"/>
          </a:xfrm>
          <a:prstGeom prst="rect">
            <a:avLst/>
          </a:prstGeom>
          <a:noFill/>
        </p:spPr>
        <p:txBody>
          <a:bodyPr wrap="square" rtlCol="0">
            <a:spAutoFit/>
          </a:bodyPr>
          <a:lstStyle/>
          <a:p>
            <a:r>
              <a:rPr lang="en-US" sz="2000" dirty="0">
                <a:solidFill>
                  <a:schemeClr val="bg1"/>
                </a:solidFill>
              </a:rPr>
              <a:t>Momin Asadullah Khan</a:t>
            </a:r>
          </a:p>
        </p:txBody>
      </p:sp>
    </p:spTree>
    <p:extLst>
      <p:ext uri="{BB962C8B-B14F-4D97-AF65-F5344CB8AC3E}">
        <p14:creationId xmlns:p14="http://schemas.microsoft.com/office/powerpoint/2010/main" val="1420582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6" name="Group 45">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47"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8"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9"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4"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A73F04A3-2329-0043-B1BB-E7E8B9520664}"/>
              </a:ext>
            </a:extLst>
          </p:cNvPr>
          <p:cNvSpPr>
            <a:spLocks noGrp="1"/>
          </p:cNvSpPr>
          <p:nvPr>
            <p:ph type="title"/>
          </p:nvPr>
        </p:nvSpPr>
        <p:spPr>
          <a:xfrm>
            <a:off x="1141413" y="618518"/>
            <a:ext cx="9905998" cy="1478570"/>
          </a:xfrm>
        </p:spPr>
        <p:txBody>
          <a:bodyPr>
            <a:normAutofit/>
          </a:bodyPr>
          <a:lstStyle/>
          <a:p>
            <a:r>
              <a:rPr lang="en-US" dirty="0"/>
              <a:t>Customer breakdown - Geography</a:t>
            </a:r>
          </a:p>
        </p:txBody>
      </p:sp>
      <p:pic>
        <p:nvPicPr>
          <p:cNvPr id="5" name="Content Placeholder 4">
            <a:extLst>
              <a:ext uri="{FF2B5EF4-FFF2-40B4-BE49-F238E27FC236}">
                <a16:creationId xmlns:a16="http://schemas.microsoft.com/office/drawing/2014/main" id="{B723D52B-B0D3-8E4D-BE66-12C6CEDDA311}"/>
              </a:ext>
            </a:extLst>
          </p:cNvPr>
          <p:cNvPicPr>
            <a:picLocks noGrp="1" noChangeAspect="1"/>
          </p:cNvPicPr>
          <p:nvPr>
            <p:ph idx="1"/>
          </p:nvPr>
        </p:nvPicPr>
        <p:blipFill>
          <a:blip r:embed="rId2"/>
          <a:stretch>
            <a:fillRect/>
          </a:stretch>
        </p:blipFill>
        <p:spPr>
          <a:xfrm>
            <a:off x="1187451" y="2827338"/>
            <a:ext cx="7817292" cy="3541712"/>
          </a:xfrm>
        </p:spPr>
      </p:pic>
      <p:grpSp>
        <p:nvGrpSpPr>
          <p:cNvPr id="75" name="Group 74">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76"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6" name="TextBox 5">
            <a:extLst>
              <a:ext uri="{FF2B5EF4-FFF2-40B4-BE49-F238E27FC236}">
                <a16:creationId xmlns:a16="http://schemas.microsoft.com/office/drawing/2014/main" id="{3BF3D8E4-D53B-3547-891A-7629D93983CE}"/>
              </a:ext>
            </a:extLst>
          </p:cNvPr>
          <p:cNvSpPr txBox="1"/>
          <p:nvPr/>
        </p:nvSpPr>
        <p:spPr>
          <a:xfrm>
            <a:off x="1206500" y="1729344"/>
            <a:ext cx="8037513" cy="954107"/>
          </a:xfrm>
          <a:prstGeom prst="rect">
            <a:avLst/>
          </a:prstGeom>
          <a:noFill/>
        </p:spPr>
        <p:txBody>
          <a:bodyPr wrap="square" rtlCol="0">
            <a:spAutoFit/>
          </a:bodyPr>
          <a:lstStyle/>
          <a:p>
            <a:r>
              <a:rPr lang="en-US" dirty="0"/>
              <a:t>0 = France, 1 = Germany and 2 = Spain </a:t>
            </a:r>
          </a:p>
          <a:p>
            <a:r>
              <a:rPr lang="en-US" dirty="0"/>
              <a:t> </a:t>
            </a:r>
          </a:p>
          <a:p>
            <a:r>
              <a:rPr lang="en-US" dirty="0"/>
              <a:t>There were twice as many customers from France than from Spain or Germany.</a:t>
            </a:r>
          </a:p>
        </p:txBody>
      </p:sp>
    </p:spTree>
    <p:extLst>
      <p:ext uri="{BB962C8B-B14F-4D97-AF65-F5344CB8AC3E}">
        <p14:creationId xmlns:p14="http://schemas.microsoft.com/office/powerpoint/2010/main" val="3836034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084895B-7DBE-A34B-90DD-92E94B1EB9A2}"/>
              </a:ext>
            </a:extLst>
          </p:cNvPr>
          <p:cNvSpPr>
            <a:spLocks noGrp="1"/>
          </p:cNvSpPr>
          <p:nvPr>
            <p:ph type="title"/>
          </p:nvPr>
        </p:nvSpPr>
        <p:spPr>
          <a:xfrm>
            <a:off x="1141413" y="618518"/>
            <a:ext cx="9905998" cy="1478570"/>
          </a:xfrm>
        </p:spPr>
        <p:txBody>
          <a:bodyPr>
            <a:normAutofit/>
          </a:bodyPr>
          <a:lstStyle/>
          <a:p>
            <a:r>
              <a:rPr lang="en-US" dirty="0"/>
              <a:t>Customers who exited - Geography</a:t>
            </a:r>
          </a:p>
        </p:txBody>
      </p:sp>
      <p:pic>
        <p:nvPicPr>
          <p:cNvPr id="5" name="Content Placeholder 4">
            <a:extLst>
              <a:ext uri="{FF2B5EF4-FFF2-40B4-BE49-F238E27FC236}">
                <a16:creationId xmlns:a16="http://schemas.microsoft.com/office/drawing/2014/main" id="{ADD86D9B-2271-094A-A776-BF2725EF7954}"/>
              </a:ext>
            </a:extLst>
          </p:cNvPr>
          <p:cNvPicPr>
            <a:picLocks noGrp="1" noChangeAspect="1"/>
          </p:cNvPicPr>
          <p:nvPr>
            <p:ph idx="1"/>
          </p:nvPr>
        </p:nvPicPr>
        <p:blipFill>
          <a:blip r:embed="rId2"/>
          <a:stretch>
            <a:fillRect/>
          </a:stretch>
        </p:blipFill>
        <p:spPr>
          <a:xfrm>
            <a:off x="1177926" y="2927351"/>
            <a:ext cx="5105400" cy="3441700"/>
          </a:xfrm>
        </p:spPr>
      </p:pic>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9" name="TextBox 8">
            <a:extLst>
              <a:ext uri="{FF2B5EF4-FFF2-40B4-BE49-F238E27FC236}">
                <a16:creationId xmlns:a16="http://schemas.microsoft.com/office/drawing/2014/main" id="{22BCAA8C-02A6-464A-9139-13A141D6494B}"/>
              </a:ext>
            </a:extLst>
          </p:cNvPr>
          <p:cNvSpPr txBox="1"/>
          <p:nvPr/>
        </p:nvSpPr>
        <p:spPr>
          <a:xfrm>
            <a:off x="1144589" y="1745746"/>
            <a:ext cx="8309967" cy="923330"/>
          </a:xfrm>
          <a:prstGeom prst="rect">
            <a:avLst/>
          </a:prstGeom>
          <a:noFill/>
        </p:spPr>
        <p:txBody>
          <a:bodyPr wrap="none" rtlCol="0">
            <a:spAutoFit/>
          </a:bodyPr>
          <a:lstStyle/>
          <a:p>
            <a:r>
              <a:rPr lang="en-US" dirty="0"/>
              <a:t>0 = France, 1 = Germany and 2 = Spain </a:t>
            </a:r>
          </a:p>
          <a:p>
            <a:endParaRPr lang="en-US" dirty="0"/>
          </a:p>
          <a:p>
            <a:r>
              <a:rPr lang="en-US" dirty="0"/>
              <a:t>We can see Germany had the most customers who exited followed by France and Spain.</a:t>
            </a:r>
          </a:p>
        </p:txBody>
      </p:sp>
    </p:spTree>
    <p:extLst>
      <p:ext uri="{BB962C8B-B14F-4D97-AF65-F5344CB8AC3E}">
        <p14:creationId xmlns:p14="http://schemas.microsoft.com/office/powerpoint/2010/main" val="1801753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C5FAB0B-4682-414B-8A0A-3D59C02F7062}"/>
              </a:ext>
            </a:extLst>
          </p:cNvPr>
          <p:cNvSpPr>
            <a:spLocks noGrp="1"/>
          </p:cNvSpPr>
          <p:nvPr>
            <p:ph type="title"/>
          </p:nvPr>
        </p:nvSpPr>
        <p:spPr>
          <a:xfrm>
            <a:off x="1039812" y="-164"/>
            <a:ext cx="4156123" cy="2765753"/>
          </a:xfrm>
        </p:spPr>
        <p:txBody>
          <a:bodyPr>
            <a:normAutofit/>
          </a:bodyPr>
          <a:lstStyle/>
          <a:p>
            <a:r>
              <a:rPr lang="en-US" dirty="0"/>
              <a:t>Customers who exited – Gender &amp; Geography</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a:extLst>
              <a:ext uri="{FF2B5EF4-FFF2-40B4-BE49-F238E27FC236}">
                <a16:creationId xmlns:a16="http://schemas.microsoft.com/office/drawing/2014/main" id="{0855F55A-C368-F541-85FA-88C17C2CC9EB}"/>
              </a:ext>
            </a:extLst>
          </p:cNvPr>
          <p:cNvPicPr>
            <a:picLocks noChangeAspect="1"/>
          </p:cNvPicPr>
          <p:nvPr/>
        </p:nvPicPr>
        <p:blipFill>
          <a:blip r:embed="rId2"/>
          <a:stretch>
            <a:fillRect/>
          </a:stretch>
        </p:blipFill>
        <p:spPr>
          <a:xfrm>
            <a:off x="5294120" y="0"/>
            <a:ext cx="3457624" cy="3128963"/>
          </a:xfrm>
          <a:prstGeom prst="rect">
            <a:avLst/>
          </a:prstGeom>
        </p:spPr>
      </p:pic>
      <p:pic>
        <p:nvPicPr>
          <p:cNvPr id="7" name="Picture 6">
            <a:extLst>
              <a:ext uri="{FF2B5EF4-FFF2-40B4-BE49-F238E27FC236}">
                <a16:creationId xmlns:a16="http://schemas.microsoft.com/office/drawing/2014/main" id="{C3C967BC-BA3B-2948-9B1F-3627FFD2B1E7}"/>
              </a:ext>
            </a:extLst>
          </p:cNvPr>
          <p:cNvPicPr>
            <a:picLocks noChangeAspect="1"/>
          </p:cNvPicPr>
          <p:nvPr/>
        </p:nvPicPr>
        <p:blipFill>
          <a:blip r:embed="rId3"/>
          <a:stretch>
            <a:fillRect/>
          </a:stretch>
        </p:blipFill>
        <p:spPr>
          <a:xfrm>
            <a:off x="5294119" y="3368519"/>
            <a:ext cx="3457623" cy="3475193"/>
          </a:xfrm>
          <a:prstGeom prst="rect">
            <a:avLst/>
          </a:prstGeom>
        </p:spPr>
      </p:pic>
      <p:pic>
        <p:nvPicPr>
          <p:cNvPr id="38" name="Picture 37">
            <a:extLst>
              <a:ext uri="{FF2B5EF4-FFF2-40B4-BE49-F238E27FC236}">
                <a16:creationId xmlns:a16="http://schemas.microsoft.com/office/drawing/2014/main" id="{12961F6C-47F1-454A-A9F9-044BA27C9DE6}"/>
              </a:ext>
            </a:extLst>
          </p:cNvPr>
          <p:cNvPicPr>
            <a:picLocks noChangeAspect="1"/>
          </p:cNvPicPr>
          <p:nvPr/>
        </p:nvPicPr>
        <p:blipFill>
          <a:blip r:embed="rId4"/>
          <a:stretch>
            <a:fillRect/>
          </a:stretch>
        </p:blipFill>
        <p:spPr>
          <a:xfrm>
            <a:off x="8908903" y="-10548"/>
            <a:ext cx="3292621" cy="3100845"/>
          </a:xfrm>
          <a:prstGeom prst="rect">
            <a:avLst/>
          </a:prstGeom>
        </p:spPr>
      </p:pic>
      <p:pic>
        <p:nvPicPr>
          <p:cNvPr id="51" name="Picture 50">
            <a:extLst>
              <a:ext uri="{FF2B5EF4-FFF2-40B4-BE49-F238E27FC236}">
                <a16:creationId xmlns:a16="http://schemas.microsoft.com/office/drawing/2014/main" id="{B760A615-518F-D245-B05E-036A00C8E3E3}"/>
              </a:ext>
            </a:extLst>
          </p:cNvPr>
          <p:cNvPicPr>
            <a:picLocks noChangeAspect="1"/>
          </p:cNvPicPr>
          <p:nvPr/>
        </p:nvPicPr>
        <p:blipFill>
          <a:blip r:embed="rId5"/>
          <a:stretch>
            <a:fillRect/>
          </a:stretch>
        </p:blipFill>
        <p:spPr>
          <a:xfrm>
            <a:off x="8908903" y="3368520"/>
            <a:ext cx="3292621" cy="3494244"/>
          </a:xfrm>
          <a:prstGeom prst="rect">
            <a:avLst/>
          </a:prstGeom>
        </p:spPr>
      </p:pic>
      <p:sp>
        <p:nvSpPr>
          <p:cNvPr id="52" name="TextBox 51">
            <a:extLst>
              <a:ext uri="{FF2B5EF4-FFF2-40B4-BE49-F238E27FC236}">
                <a16:creationId xmlns:a16="http://schemas.microsoft.com/office/drawing/2014/main" id="{3DCD5BAA-5DB4-354B-87D3-6EC36678BF3F}"/>
              </a:ext>
            </a:extLst>
          </p:cNvPr>
          <p:cNvSpPr txBox="1"/>
          <p:nvPr/>
        </p:nvSpPr>
        <p:spPr>
          <a:xfrm>
            <a:off x="1528763" y="3614738"/>
            <a:ext cx="184731" cy="369332"/>
          </a:xfrm>
          <a:prstGeom prst="rect">
            <a:avLst/>
          </a:prstGeom>
          <a:noFill/>
        </p:spPr>
        <p:txBody>
          <a:bodyPr wrap="none" rtlCol="0">
            <a:spAutoFit/>
          </a:bodyPr>
          <a:lstStyle/>
          <a:p>
            <a:endParaRPr lang="en-US" dirty="0"/>
          </a:p>
        </p:txBody>
      </p:sp>
      <p:sp>
        <p:nvSpPr>
          <p:cNvPr id="53" name="TextBox 52">
            <a:extLst>
              <a:ext uri="{FF2B5EF4-FFF2-40B4-BE49-F238E27FC236}">
                <a16:creationId xmlns:a16="http://schemas.microsoft.com/office/drawing/2014/main" id="{62929E34-5531-994E-AA28-CFF06FA5DD7F}"/>
              </a:ext>
            </a:extLst>
          </p:cNvPr>
          <p:cNvSpPr txBox="1"/>
          <p:nvPr/>
        </p:nvSpPr>
        <p:spPr>
          <a:xfrm>
            <a:off x="1046028" y="2388732"/>
            <a:ext cx="3792479" cy="4247317"/>
          </a:xfrm>
          <a:prstGeom prst="rect">
            <a:avLst/>
          </a:prstGeom>
          <a:noFill/>
        </p:spPr>
        <p:txBody>
          <a:bodyPr wrap="square" rtlCol="0">
            <a:spAutoFit/>
          </a:bodyPr>
          <a:lstStyle/>
          <a:p>
            <a:r>
              <a:rPr lang="en-US" dirty="0"/>
              <a:t>The first plot shows the breakdown of customers who exited by their gender and the rest of the plots look at customers by gender who exited from France, Germany and Spain.</a:t>
            </a:r>
          </a:p>
          <a:p>
            <a:endParaRPr lang="en-US" sz="2000" dirty="0"/>
          </a:p>
          <a:p>
            <a:r>
              <a:rPr lang="en-US" sz="2000" dirty="0"/>
              <a:t>From these plots, we can see that there were a higher number of female customers who exited, France had the highest number of female customers who exited the bank and Germany had the highest number of Male customers who exited the bank.</a:t>
            </a:r>
          </a:p>
        </p:txBody>
      </p:sp>
    </p:spTree>
    <p:extLst>
      <p:ext uri="{BB962C8B-B14F-4D97-AF65-F5344CB8AC3E}">
        <p14:creationId xmlns:p14="http://schemas.microsoft.com/office/powerpoint/2010/main" val="2505662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0BF1F40-8E88-7B4E-99E9-5256EB694457}"/>
              </a:ext>
            </a:extLst>
          </p:cNvPr>
          <p:cNvSpPr>
            <a:spLocks noGrp="1"/>
          </p:cNvSpPr>
          <p:nvPr>
            <p:ph type="title"/>
          </p:nvPr>
        </p:nvSpPr>
        <p:spPr>
          <a:xfrm>
            <a:off x="1116644" y="703262"/>
            <a:ext cx="4817430" cy="1225551"/>
          </a:xfrm>
        </p:spPr>
        <p:txBody>
          <a:bodyPr>
            <a:normAutofit/>
          </a:bodyPr>
          <a:lstStyle/>
          <a:p>
            <a:r>
              <a:rPr lang="en-US" dirty="0"/>
              <a:t>Customers by gender and country</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38" name="Picture 37">
            <a:extLst>
              <a:ext uri="{FF2B5EF4-FFF2-40B4-BE49-F238E27FC236}">
                <a16:creationId xmlns:a16="http://schemas.microsoft.com/office/drawing/2014/main" id="{3DAAFD36-B9DF-B741-80E9-47FFD21BC0DA}"/>
              </a:ext>
            </a:extLst>
          </p:cNvPr>
          <p:cNvPicPr>
            <a:picLocks noChangeAspect="1"/>
          </p:cNvPicPr>
          <p:nvPr/>
        </p:nvPicPr>
        <p:blipFill>
          <a:blip r:embed="rId2"/>
          <a:stretch>
            <a:fillRect/>
          </a:stretch>
        </p:blipFill>
        <p:spPr>
          <a:xfrm>
            <a:off x="6096000" y="-1587"/>
            <a:ext cx="6101290" cy="6845300"/>
          </a:xfrm>
          <a:prstGeom prst="rect">
            <a:avLst/>
          </a:prstGeom>
        </p:spPr>
      </p:pic>
      <p:sp>
        <p:nvSpPr>
          <p:cNvPr id="51" name="TextBox 50">
            <a:extLst>
              <a:ext uri="{FF2B5EF4-FFF2-40B4-BE49-F238E27FC236}">
                <a16:creationId xmlns:a16="http://schemas.microsoft.com/office/drawing/2014/main" id="{42EB451C-B607-1A4E-A740-98A8E7E92720}"/>
              </a:ext>
            </a:extLst>
          </p:cNvPr>
          <p:cNvSpPr txBox="1"/>
          <p:nvPr/>
        </p:nvSpPr>
        <p:spPr>
          <a:xfrm>
            <a:off x="1257301" y="2414588"/>
            <a:ext cx="4511674" cy="1200329"/>
          </a:xfrm>
          <a:prstGeom prst="rect">
            <a:avLst/>
          </a:prstGeom>
          <a:noFill/>
        </p:spPr>
        <p:txBody>
          <a:bodyPr wrap="square" rtlCol="0">
            <a:spAutoFit/>
          </a:bodyPr>
          <a:lstStyle/>
          <a:p>
            <a:r>
              <a:rPr lang="en-US" dirty="0"/>
              <a:t>The plots look at the gender breakdown of all customers and customers from each country. We can see that France has the highest female and male customers</a:t>
            </a:r>
          </a:p>
        </p:txBody>
      </p:sp>
    </p:spTree>
    <p:extLst>
      <p:ext uri="{BB962C8B-B14F-4D97-AF65-F5344CB8AC3E}">
        <p14:creationId xmlns:p14="http://schemas.microsoft.com/office/powerpoint/2010/main" val="1288509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DBD8249A-D4D3-BE46-9532-05E4CA8B3BE5}"/>
              </a:ext>
            </a:extLst>
          </p:cNvPr>
          <p:cNvSpPr>
            <a:spLocks noGrp="1"/>
          </p:cNvSpPr>
          <p:nvPr>
            <p:ph type="title"/>
          </p:nvPr>
        </p:nvSpPr>
        <p:spPr>
          <a:xfrm>
            <a:off x="1141413" y="618518"/>
            <a:ext cx="9905998" cy="1183295"/>
          </a:xfrm>
        </p:spPr>
        <p:txBody>
          <a:bodyPr>
            <a:normAutofit/>
          </a:bodyPr>
          <a:lstStyle/>
          <a:p>
            <a:r>
              <a:rPr lang="en-US" dirty="0"/>
              <a:t>Customers exited – Credit card</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a:extLst>
              <a:ext uri="{FF2B5EF4-FFF2-40B4-BE49-F238E27FC236}">
                <a16:creationId xmlns:a16="http://schemas.microsoft.com/office/drawing/2014/main" id="{CAB10F6A-FBE2-574A-8B8F-97DDB358BF02}"/>
              </a:ext>
            </a:extLst>
          </p:cNvPr>
          <p:cNvPicPr>
            <a:picLocks noChangeAspect="1"/>
          </p:cNvPicPr>
          <p:nvPr/>
        </p:nvPicPr>
        <p:blipFill>
          <a:blip r:embed="rId2"/>
          <a:stretch>
            <a:fillRect/>
          </a:stretch>
        </p:blipFill>
        <p:spPr>
          <a:xfrm>
            <a:off x="1316037" y="2903539"/>
            <a:ext cx="7108819" cy="3779836"/>
          </a:xfrm>
          <a:prstGeom prst="rect">
            <a:avLst/>
          </a:prstGeom>
        </p:spPr>
      </p:pic>
      <p:sp>
        <p:nvSpPr>
          <p:cNvPr id="6" name="TextBox 5">
            <a:extLst>
              <a:ext uri="{FF2B5EF4-FFF2-40B4-BE49-F238E27FC236}">
                <a16:creationId xmlns:a16="http://schemas.microsoft.com/office/drawing/2014/main" id="{85BD8740-A8A8-024E-959B-DA8456E2B11F}"/>
              </a:ext>
            </a:extLst>
          </p:cNvPr>
          <p:cNvSpPr txBox="1"/>
          <p:nvPr/>
        </p:nvSpPr>
        <p:spPr>
          <a:xfrm>
            <a:off x="1282699" y="1885951"/>
            <a:ext cx="9270997" cy="646331"/>
          </a:xfrm>
          <a:prstGeom prst="rect">
            <a:avLst/>
          </a:prstGeom>
          <a:noFill/>
        </p:spPr>
        <p:txBody>
          <a:bodyPr wrap="square" rtlCol="0">
            <a:spAutoFit/>
          </a:bodyPr>
          <a:lstStyle/>
          <a:p>
            <a:r>
              <a:rPr lang="en-US" dirty="0"/>
              <a:t>The plot shows whether customers had a credit card and if they exited. Customers who had a credit card exited more than customers who did not possess a credit card</a:t>
            </a:r>
          </a:p>
        </p:txBody>
      </p:sp>
    </p:spTree>
    <p:extLst>
      <p:ext uri="{BB962C8B-B14F-4D97-AF65-F5344CB8AC3E}">
        <p14:creationId xmlns:p14="http://schemas.microsoft.com/office/powerpoint/2010/main" val="2235838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591CA09-0CAA-454B-9D45-40EFEC7DC341}"/>
              </a:ext>
            </a:extLst>
          </p:cNvPr>
          <p:cNvSpPr>
            <a:spLocks noGrp="1"/>
          </p:cNvSpPr>
          <p:nvPr>
            <p:ph type="title"/>
          </p:nvPr>
        </p:nvSpPr>
        <p:spPr>
          <a:xfrm>
            <a:off x="1570833" y="-36417"/>
            <a:ext cx="9905998" cy="1478570"/>
          </a:xfrm>
        </p:spPr>
        <p:txBody>
          <a:bodyPr>
            <a:normAutofit/>
          </a:bodyPr>
          <a:lstStyle/>
          <a:p>
            <a:r>
              <a:rPr lang="en-US" dirty="0"/>
              <a:t>Credit score Distribution – by gender</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a:extLst>
              <a:ext uri="{FF2B5EF4-FFF2-40B4-BE49-F238E27FC236}">
                <a16:creationId xmlns:a16="http://schemas.microsoft.com/office/drawing/2014/main" id="{3F952784-1D09-4E49-912E-8CD953D93DD3}"/>
              </a:ext>
            </a:extLst>
          </p:cNvPr>
          <p:cNvPicPr>
            <a:picLocks noChangeAspect="1"/>
          </p:cNvPicPr>
          <p:nvPr/>
        </p:nvPicPr>
        <p:blipFill>
          <a:blip r:embed="rId2"/>
          <a:stretch>
            <a:fillRect/>
          </a:stretch>
        </p:blipFill>
        <p:spPr>
          <a:xfrm>
            <a:off x="0" y="2995613"/>
            <a:ext cx="6138420" cy="3879755"/>
          </a:xfrm>
          <a:prstGeom prst="rect">
            <a:avLst/>
          </a:prstGeom>
        </p:spPr>
      </p:pic>
      <p:pic>
        <p:nvPicPr>
          <p:cNvPr id="7" name="Picture 6">
            <a:extLst>
              <a:ext uri="{FF2B5EF4-FFF2-40B4-BE49-F238E27FC236}">
                <a16:creationId xmlns:a16="http://schemas.microsoft.com/office/drawing/2014/main" id="{FE6C5490-D00C-9B48-832B-48AF4C083E2B}"/>
              </a:ext>
            </a:extLst>
          </p:cNvPr>
          <p:cNvPicPr>
            <a:picLocks noChangeAspect="1"/>
          </p:cNvPicPr>
          <p:nvPr/>
        </p:nvPicPr>
        <p:blipFill>
          <a:blip r:embed="rId3"/>
          <a:stretch>
            <a:fillRect/>
          </a:stretch>
        </p:blipFill>
        <p:spPr>
          <a:xfrm>
            <a:off x="6190808" y="2995613"/>
            <a:ext cx="6001192" cy="3848100"/>
          </a:xfrm>
          <a:prstGeom prst="rect">
            <a:avLst/>
          </a:prstGeom>
        </p:spPr>
      </p:pic>
      <p:sp>
        <p:nvSpPr>
          <p:cNvPr id="9" name="TextBox 8">
            <a:extLst>
              <a:ext uri="{FF2B5EF4-FFF2-40B4-BE49-F238E27FC236}">
                <a16:creationId xmlns:a16="http://schemas.microsoft.com/office/drawing/2014/main" id="{5A1BDE7A-530E-FA4C-99FB-63DEEDD10FA9}"/>
              </a:ext>
            </a:extLst>
          </p:cNvPr>
          <p:cNvSpPr txBox="1"/>
          <p:nvPr/>
        </p:nvSpPr>
        <p:spPr>
          <a:xfrm>
            <a:off x="1570832" y="1300371"/>
            <a:ext cx="8624886" cy="707886"/>
          </a:xfrm>
          <a:prstGeom prst="rect">
            <a:avLst/>
          </a:prstGeom>
          <a:noFill/>
        </p:spPr>
        <p:txBody>
          <a:bodyPr wrap="square" rtlCol="0">
            <a:spAutoFit/>
          </a:bodyPr>
          <a:lstStyle/>
          <a:p>
            <a:r>
              <a:rPr lang="en-US" sz="2000" dirty="0"/>
              <a:t>The plots above look at the credit score distribution of female and male customers. There is no significant difference in the distribution of both gender's credit scores</a:t>
            </a:r>
          </a:p>
        </p:txBody>
      </p:sp>
    </p:spTree>
    <p:extLst>
      <p:ext uri="{BB962C8B-B14F-4D97-AF65-F5344CB8AC3E}">
        <p14:creationId xmlns:p14="http://schemas.microsoft.com/office/powerpoint/2010/main" val="4054527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37FCBB5-3F42-9340-8C51-C00338383EDC}"/>
              </a:ext>
            </a:extLst>
          </p:cNvPr>
          <p:cNvSpPr>
            <a:spLocks noGrp="1"/>
          </p:cNvSpPr>
          <p:nvPr>
            <p:ph type="title"/>
          </p:nvPr>
        </p:nvSpPr>
        <p:spPr>
          <a:xfrm>
            <a:off x="1493838" y="4763"/>
            <a:ext cx="9905998" cy="1377950"/>
          </a:xfrm>
        </p:spPr>
        <p:txBody>
          <a:bodyPr>
            <a:normAutofit/>
          </a:bodyPr>
          <a:lstStyle/>
          <a:p>
            <a:r>
              <a:rPr lang="en-US" dirty="0"/>
              <a:t>Credit score Distribution – exited vs not exited</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a:extLst>
              <a:ext uri="{FF2B5EF4-FFF2-40B4-BE49-F238E27FC236}">
                <a16:creationId xmlns:a16="http://schemas.microsoft.com/office/drawing/2014/main" id="{A9F86D4D-B849-4F4B-941E-63E92A05BFF5}"/>
              </a:ext>
            </a:extLst>
          </p:cNvPr>
          <p:cNvPicPr>
            <a:picLocks noChangeAspect="1"/>
          </p:cNvPicPr>
          <p:nvPr/>
        </p:nvPicPr>
        <p:blipFill>
          <a:blip r:embed="rId2"/>
          <a:stretch>
            <a:fillRect/>
          </a:stretch>
        </p:blipFill>
        <p:spPr>
          <a:xfrm>
            <a:off x="-19827" y="2756326"/>
            <a:ext cx="6044388" cy="4076700"/>
          </a:xfrm>
          <a:prstGeom prst="rect">
            <a:avLst/>
          </a:prstGeom>
        </p:spPr>
      </p:pic>
      <p:pic>
        <p:nvPicPr>
          <p:cNvPr id="7" name="Picture 6">
            <a:extLst>
              <a:ext uri="{FF2B5EF4-FFF2-40B4-BE49-F238E27FC236}">
                <a16:creationId xmlns:a16="http://schemas.microsoft.com/office/drawing/2014/main" id="{93A53304-4578-D84A-9017-8E4DCEEAAFB7}"/>
              </a:ext>
            </a:extLst>
          </p:cNvPr>
          <p:cNvPicPr>
            <a:picLocks noChangeAspect="1"/>
          </p:cNvPicPr>
          <p:nvPr/>
        </p:nvPicPr>
        <p:blipFill>
          <a:blip r:embed="rId3"/>
          <a:stretch>
            <a:fillRect/>
          </a:stretch>
        </p:blipFill>
        <p:spPr>
          <a:xfrm>
            <a:off x="6176960" y="2756326"/>
            <a:ext cx="5995589" cy="4106438"/>
          </a:xfrm>
          <a:prstGeom prst="rect">
            <a:avLst/>
          </a:prstGeom>
        </p:spPr>
      </p:pic>
      <p:sp>
        <p:nvSpPr>
          <p:cNvPr id="9" name="TextBox 8">
            <a:extLst>
              <a:ext uri="{FF2B5EF4-FFF2-40B4-BE49-F238E27FC236}">
                <a16:creationId xmlns:a16="http://schemas.microsoft.com/office/drawing/2014/main" id="{C4D64911-59A7-B549-BC82-E8A04B217E3D}"/>
              </a:ext>
            </a:extLst>
          </p:cNvPr>
          <p:cNvSpPr txBox="1"/>
          <p:nvPr/>
        </p:nvSpPr>
        <p:spPr>
          <a:xfrm>
            <a:off x="1489074" y="1317058"/>
            <a:ext cx="9496425" cy="646331"/>
          </a:xfrm>
          <a:prstGeom prst="rect">
            <a:avLst/>
          </a:prstGeom>
          <a:noFill/>
        </p:spPr>
        <p:txBody>
          <a:bodyPr wrap="square" rtlCol="0">
            <a:spAutoFit/>
          </a:bodyPr>
          <a:lstStyle/>
          <a:p>
            <a:r>
              <a:rPr lang="en-US" dirty="0"/>
              <a:t>The plots above show the credit score distribution of customers who exited and did not exit. Customers who exited had a roughly lower average credit score.</a:t>
            </a:r>
          </a:p>
        </p:txBody>
      </p:sp>
    </p:spTree>
    <p:extLst>
      <p:ext uri="{BB962C8B-B14F-4D97-AF65-F5344CB8AC3E}">
        <p14:creationId xmlns:p14="http://schemas.microsoft.com/office/powerpoint/2010/main" val="1034035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BE15D0F-D5AB-0D46-91B0-14B5CD7304EE}"/>
              </a:ext>
            </a:extLst>
          </p:cNvPr>
          <p:cNvSpPr>
            <a:spLocks noGrp="1"/>
          </p:cNvSpPr>
          <p:nvPr>
            <p:ph type="title"/>
          </p:nvPr>
        </p:nvSpPr>
        <p:spPr>
          <a:xfrm>
            <a:off x="1458914" y="-19353"/>
            <a:ext cx="9905998" cy="1113141"/>
          </a:xfrm>
        </p:spPr>
        <p:txBody>
          <a:bodyPr>
            <a:normAutofit/>
          </a:bodyPr>
          <a:lstStyle/>
          <a:p>
            <a:r>
              <a:rPr lang="en-US" dirty="0"/>
              <a:t>Age Distribution – Exited vs not exited</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a:extLst>
              <a:ext uri="{FF2B5EF4-FFF2-40B4-BE49-F238E27FC236}">
                <a16:creationId xmlns:a16="http://schemas.microsoft.com/office/drawing/2014/main" id="{E0B77926-ABDF-5842-8424-5D3AA8613878}"/>
              </a:ext>
            </a:extLst>
          </p:cNvPr>
          <p:cNvPicPr>
            <a:picLocks noChangeAspect="1"/>
          </p:cNvPicPr>
          <p:nvPr/>
        </p:nvPicPr>
        <p:blipFill>
          <a:blip r:embed="rId2"/>
          <a:stretch>
            <a:fillRect/>
          </a:stretch>
        </p:blipFill>
        <p:spPr>
          <a:xfrm>
            <a:off x="0" y="3016251"/>
            <a:ext cx="6096000" cy="3835400"/>
          </a:xfrm>
          <a:prstGeom prst="rect">
            <a:avLst/>
          </a:prstGeom>
        </p:spPr>
      </p:pic>
      <p:pic>
        <p:nvPicPr>
          <p:cNvPr id="7" name="Picture 6">
            <a:extLst>
              <a:ext uri="{FF2B5EF4-FFF2-40B4-BE49-F238E27FC236}">
                <a16:creationId xmlns:a16="http://schemas.microsoft.com/office/drawing/2014/main" id="{C7084468-52BF-2846-B93F-3B86E0C32DFB}"/>
              </a:ext>
            </a:extLst>
          </p:cNvPr>
          <p:cNvPicPr>
            <a:picLocks noChangeAspect="1"/>
          </p:cNvPicPr>
          <p:nvPr/>
        </p:nvPicPr>
        <p:blipFill>
          <a:blip r:embed="rId3"/>
          <a:stretch>
            <a:fillRect/>
          </a:stretch>
        </p:blipFill>
        <p:spPr>
          <a:xfrm>
            <a:off x="6196013" y="3016251"/>
            <a:ext cx="5995986" cy="3810000"/>
          </a:xfrm>
          <a:prstGeom prst="rect">
            <a:avLst/>
          </a:prstGeom>
        </p:spPr>
      </p:pic>
      <p:sp>
        <p:nvSpPr>
          <p:cNvPr id="9" name="TextBox 8">
            <a:extLst>
              <a:ext uri="{FF2B5EF4-FFF2-40B4-BE49-F238E27FC236}">
                <a16:creationId xmlns:a16="http://schemas.microsoft.com/office/drawing/2014/main" id="{A6299FBE-AF71-8F44-BA20-BD286FBB5668}"/>
              </a:ext>
            </a:extLst>
          </p:cNvPr>
          <p:cNvSpPr txBox="1"/>
          <p:nvPr/>
        </p:nvSpPr>
        <p:spPr>
          <a:xfrm>
            <a:off x="1101724" y="1200448"/>
            <a:ext cx="10377487" cy="923330"/>
          </a:xfrm>
          <a:prstGeom prst="rect">
            <a:avLst/>
          </a:prstGeom>
          <a:noFill/>
        </p:spPr>
        <p:txBody>
          <a:bodyPr wrap="square" rtlCol="0">
            <a:spAutoFit/>
          </a:bodyPr>
          <a:lstStyle/>
          <a:p>
            <a:r>
              <a:rPr lang="en-US" dirty="0"/>
              <a:t>The plots below show the age distribution of customers who exited and who did not exit. The age distribution of customers who exited looks close to normally distributed while the age distribution of customers who did not exit is positively skewed.</a:t>
            </a:r>
          </a:p>
        </p:txBody>
      </p:sp>
    </p:spTree>
    <p:extLst>
      <p:ext uri="{BB962C8B-B14F-4D97-AF65-F5344CB8AC3E}">
        <p14:creationId xmlns:p14="http://schemas.microsoft.com/office/powerpoint/2010/main" val="2912658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D09C4A9-8D1B-9C44-A34E-A02BCED52A32}"/>
              </a:ext>
            </a:extLst>
          </p:cNvPr>
          <p:cNvSpPr>
            <a:spLocks noGrp="1"/>
          </p:cNvSpPr>
          <p:nvPr>
            <p:ph type="title"/>
          </p:nvPr>
        </p:nvSpPr>
        <p:spPr>
          <a:xfrm>
            <a:off x="1116013" y="351818"/>
            <a:ext cx="10247311" cy="1478570"/>
          </a:xfrm>
        </p:spPr>
        <p:txBody>
          <a:bodyPr>
            <a:normAutofit/>
          </a:bodyPr>
          <a:lstStyle/>
          <a:p>
            <a:r>
              <a:rPr lang="en-US" dirty="0"/>
              <a:t>Scatter plot – age vs credit score (hue: Exited)</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a:extLst>
              <a:ext uri="{FF2B5EF4-FFF2-40B4-BE49-F238E27FC236}">
                <a16:creationId xmlns:a16="http://schemas.microsoft.com/office/drawing/2014/main" id="{D634358C-6AB3-3340-B748-4B07CA05393F}"/>
              </a:ext>
            </a:extLst>
          </p:cNvPr>
          <p:cNvPicPr>
            <a:picLocks noChangeAspect="1"/>
          </p:cNvPicPr>
          <p:nvPr/>
        </p:nvPicPr>
        <p:blipFill>
          <a:blip r:embed="rId2"/>
          <a:stretch>
            <a:fillRect/>
          </a:stretch>
        </p:blipFill>
        <p:spPr>
          <a:xfrm>
            <a:off x="0" y="3056733"/>
            <a:ext cx="12191998" cy="3822699"/>
          </a:xfrm>
          <a:prstGeom prst="rect">
            <a:avLst/>
          </a:prstGeom>
        </p:spPr>
      </p:pic>
      <p:sp>
        <p:nvSpPr>
          <p:cNvPr id="6" name="TextBox 5">
            <a:extLst>
              <a:ext uri="{FF2B5EF4-FFF2-40B4-BE49-F238E27FC236}">
                <a16:creationId xmlns:a16="http://schemas.microsoft.com/office/drawing/2014/main" id="{E31BF3B8-5C4A-EE41-BDEC-EBB30A7D0DAF}"/>
              </a:ext>
            </a:extLst>
          </p:cNvPr>
          <p:cNvSpPr txBox="1"/>
          <p:nvPr/>
        </p:nvSpPr>
        <p:spPr>
          <a:xfrm>
            <a:off x="1101724" y="1676203"/>
            <a:ext cx="9586913" cy="923330"/>
          </a:xfrm>
          <a:prstGeom prst="rect">
            <a:avLst/>
          </a:prstGeom>
          <a:noFill/>
        </p:spPr>
        <p:txBody>
          <a:bodyPr wrap="square" rtlCol="0">
            <a:spAutoFit/>
          </a:bodyPr>
          <a:lstStyle/>
          <a:p>
            <a:r>
              <a:rPr lang="en-US" dirty="0"/>
              <a:t>The plot below is a scatterplot of Credit Score and Age with the points color coded by whether customers exited or not. It can be seen that the majority of the people who exited were between 40 and 60 years old</a:t>
            </a:r>
          </a:p>
        </p:txBody>
      </p:sp>
    </p:spTree>
    <p:extLst>
      <p:ext uri="{BB962C8B-B14F-4D97-AF65-F5344CB8AC3E}">
        <p14:creationId xmlns:p14="http://schemas.microsoft.com/office/powerpoint/2010/main" val="1353479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6795076-B65D-ED48-8DAF-E560D3E04F87}"/>
              </a:ext>
            </a:extLst>
          </p:cNvPr>
          <p:cNvSpPr>
            <a:spLocks noGrp="1"/>
          </p:cNvSpPr>
          <p:nvPr>
            <p:ph type="title"/>
          </p:nvPr>
        </p:nvSpPr>
        <p:spPr>
          <a:xfrm>
            <a:off x="1141413" y="618518"/>
            <a:ext cx="9905998" cy="992795"/>
          </a:xfrm>
        </p:spPr>
        <p:txBody>
          <a:bodyPr>
            <a:normAutofit/>
          </a:bodyPr>
          <a:lstStyle/>
          <a:p>
            <a:r>
              <a:rPr lang="en-US" dirty="0"/>
              <a:t>Decision tree – feature importance</a:t>
            </a:r>
          </a:p>
        </p:txBody>
      </p:sp>
      <p:pic>
        <p:nvPicPr>
          <p:cNvPr id="5" name="Content Placeholder 4">
            <a:extLst>
              <a:ext uri="{FF2B5EF4-FFF2-40B4-BE49-F238E27FC236}">
                <a16:creationId xmlns:a16="http://schemas.microsoft.com/office/drawing/2014/main" id="{5E1DB1D7-596A-3B4B-90F4-7081B7930C47}"/>
              </a:ext>
            </a:extLst>
          </p:cNvPr>
          <p:cNvPicPr>
            <a:picLocks noGrp="1" noChangeAspect="1"/>
          </p:cNvPicPr>
          <p:nvPr>
            <p:ph idx="1"/>
          </p:nvPr>
        </p:nvPicPr>
        <p:blipFill>
          <a:blip r:embed="rId2"/>
          <a:stretch>
            <a:fillRect/>
          </a:stretch>
        </p:blipFill>
        <p:spPr>
          <a:xfrm>
            <a:off x="1182688" y="1876426"/>
            <a:ext cx="6831012" cy="3887788"/>
          </a:xfrm>
        </p:spPr>
      </p:pic>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
        <p:nvSpPr>
          <p:cNvPr id="7" name="TextBox 6">
            <a:extLst>
              <a:ext uri="{FF2B5EF4-FFF2-40B4-BE49-F238E27FC236}">
                <a16:creationId xmlns:a16="http://schemas.microsoft.com/office/drawing/2014/main" id="{CC95C753-9286-E042-B93D-D7F6CE09B3E8}"/>
              </a:ext>
            </a:extLst>
          </p:cNvPr>
          <p:cNvSpPr txBox="1"/>
          <p:nvPr/>
        </p:nvSpPr>
        <p:spPr>
          <a:xfrm>
            <a:off x="8529638" y="1928813"/>
            <a:ext cx="2344553" cy="1200329"/>
          </a:xfrm>
          <a:prstGeom prst="rect">
            <a:avLst/>
          </a:prstGeom>
          <a:noFill/>
        </p:spPr>
        <p:txBody>
          <a:bodyPr wrap="none" rtlCol="0">
            <a:spAutoFit/>
          </a:bodyPr>
          <a:lstStyle/>
          <a:p>
            <a:r>
              <a:rPr lang="en-US" dirty="0"/>
              <a:t>Top 3 Features: </a:t>
            </a:r>
          </a:p>
          <a:p>
            <a:pPr marL="342900" indent="-342900">
              <a:buAutoNum type="arabicPeriod"/>
            </a:pPr>
            <a:r>
              <a:rPr lang="en-US" dirty="0"/>
              <a:t>Age </a:t>
            </a:r>
          </a:p>
          <a:p>
            <a:pPr marL="342900" indent="-342900">
              <a:buAutoNum type="arabicPeriod"/>
            </a:pPr>
            <a:r>
              <a:rPr lang="en-US" dirty="0"/>
              <a:t>Number of Products</a:t>
            </a:r>
          </a:p>
          <a:p>
            <a:pPr marL="342900" indent="-342900">
              <a:buAutoNum type="arabicPeriod"/>
            </a:pPr>
            <a:r>
              <a:rPr lang="en-US" dirty="0"/>
              <a:t>Balance</a:t>
            </a:r>
          </a:p>
        </p:txBody>
      </p:sp>
    </p:spTree>
    <p:extLst>
      <p:ext uri="{BB962C8B-B14F-4D97-AF65-F5344CB8AC3E}">
        <p14:creationId xmlns:p14="http://schemas.microsoft.com/office/powerpoint/2010/main" val="549148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9518-4A1C-264F-97AD-7BF469A2E7ED}"/>
              </a:ext>
            </a:extLst>
          </p:cNvPr>
          <p:cNvSpPr>
            <a:spLocks noGrp="1"/>
          </p:cNvSpPr>
          <p:nvPr>
            <p:ph type="title"/>
          </p:nvPr>
        </p:nvSpPr>
        <p:spPr>
          <a:xfrm>
            <a:off x="1516117" y="0"/>
            <a:ext cx="8991600" cy="1828800"/>
          </a:xfrm>
          <a:noFill/>
          <a:ln>
            <a:solidFill>
              <a:schemeClr val="tx1"/>
            </a:solidFill>
          </a:ln>
        </p:spPr>
        <p:txBody>
          <a:bodyPr vert="horz" lIns="274320" tIns="182880" rIns="274320" bIns="182880" rtlCol="0" anchor="ctr" anchorCtr="1">
            <a:normAutofit/>
          </a:bodyPr>
          <a:lstStyle/>
          <a:p>
            <a:r>
              <a:rPr lang="en-US" sz="3200" kern="1200" cap="all" spc="200" baseline="0" dirty="0">
                <a:solidFill>
                  <a:schemeClr val="tx1"/>
                </a:solidFill>
                <a:latin typeface="+mj-lt"/>
                <a:ea typeface="+mj-ea"/>
                <a:cs typeface="+mj-cs"/>
              </a:rPr>
              <a:t>Why?</a:t>
            </a:r>
          </a:p>
        </p:txBody>
      </p:sp>
      <p:sp>
        <p:nvSpPr>
          <p:cNvPr id="7" name="TextBox 6">
            <a:extLst>
              <a:ext uri="{FF2B5EF4-FFF2-40B4-BE49-F238E27FC236}">
                <a16:creationId xmlns:a16="http://schemas.microsoft.com/office/drawing/2014/main" id="{4A958A8C-2F45-CF46-96A4-C2517C3A039C}"/>
              </a:ext>
            </a:extLst>
          </p:cNvPr>
          <p:cNvSpPr txBox="1"/>
          <p:nvPr/>
        </p:nvSpPr>
        <p:spPr>
          <a:xfrm>
            <a:off x="1516117" y="2301765"/>
            <a:ext cx="8117928" cy="830997"/>
          </a:xfrm>
          <a:prstGeom prst="rect">
            <a:avLst/>
          </a:prstGeom>
          <a:noFill/>
        </p:spPr>
        <p:txBody>
          <a:bodyPr wrap="none" rtlCol="0">
            <a:spAutoFit/>
          </a:bodyPr>
          <a:lstStyle/>
          <a:p>
            <a:r>
              <a:rPr lang="en-US" sz="2400" dirty="0"/>
              <a:t>My motivation:</a:t>
            </a:r>
          </a:p>
          <a:p>
            <a:r>
              <a:rPr lang="en-US" sz="2400" dirty="0"/>
              <a:t> - Interest in Cognitive Science, Human Behavior and Psychology	 </a:t>
            </a:r>
          </a:p>
        </p:txBody>
      </p:sp>
      <p:sp>
        <p:nvSpPr>
          <p:cNvPr id="9" name="TextBox 8">
            <a:extLst>
              <a:ext uri="{FF2B5EF4-FFF2-40B4-BE49-F238E27FC236}">
                <a16:creationId xmlns:a16="http://schemas.microsoft.com/office/drawing/2014/main" id="{94980DFC-9AF8-1A48-981C-CC662EE60F80}"/>
              </a:ext>
            </a:extLst>
          </p:cNvPr>
          <p:cNvSpPr txBox="1"/>
          <p:nvPr/>
        </p:nvSpPr>
        <p:spPr>
          <a:xfrm>
            <a:off x="1516117" y="3520966"/>
            <a:ext cx="5560561" cy="830997"/>
          </a:xfrm>
          <a:prstGeom prst="rect">
            <a:avLst/>
          </a:prstGeom>
          <a:noFill/>
        </p:spPr>
        <p:txBody>
          <a:bodyPr wrap="none" rtlCol="0">
            <a:spAutoFit/>
          </a:bodyPr>
          <a:lstStyle/>
          <a:p>
            <a:r>
              <a:rPr lang="en-US" sz="2400" dirty="0"/>
              <a:t>Promotional offers:</a:t>
            </a:r>
          </a:p>
          <a:p>
            <a:r>
              <a:rPr lang="en-US" sz="2400" dirty="0"/>
              <a:t>- Always get offers to join banks in the mail</a:t>
            </a:r>
          </a:p>
        </p:txBody>
      </p:sp>
      <p:sp>
        <p:nvSpPr>
          <p:cNvPr id="11" name="TextBox 10">
            <a:extLst>
              <a:ext uri="{FF2B5EF4-FFF2-40B4-BE49-F238E27FC236}">
                <a16:creationId xmlns:a16="http://schemas.microsoft.com/office/drawing/2014/main" id="{5B0BF327-FBA2-C24A-BB9C-8C43EF744CBF}"/>
              </a:ext>
            </a:extLst>
          </p:cNvPr>
          <p:cNvSpPr txBox="1"/>
          <p:nvPr/>
        </p:nvSpPr>
        <p:spPr>
          <a:xfrm>
            <a:off x="1516117" y="4740167"/>
            <a:ext cx="7907999" cy="461665"/>
          </a:xfrm>
          <a:prstGeom prst="rect">
            <a:avLst/>
          </a:prstGeom>
          <a:noFill/>
        </p:spPr>
        <p:txBody>
          <a:bodyPr wrap="none" rtlCol="0">
            <a:spAutoFit/>
          </a:bodyPr>
          <a:lstStyle/>
          <a:p>
            <a:r>
              <a:rPr lang="en-US" sz="2400" dirty="0"/>
              <a:t>Curious about why customers leave and if it could be predicted</a:t>
            </a:r>
          </a:p>
        </p:txBody>
      </p:sp>
    </p:spTree>
    <p:extLst>
      <p:ext uri="{BB962C8B-B14F-4D97-AF65-F5344CB8AC3E}">
        <p14:creationId xmlns:p14="http://schemas.microsoft.com/office/powerpoint/2010/main" val="164558993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03C596F-A986-2B44-8D05-8FCF8D19CB0C}"/>
              </a:ext>
            </a:extLst>
          </p:cNvPr>
          <p:cNvSpPr>
            <a:spLocks noGrp="1"/>
          </p:cNvSpPr>
          <p:nvPr>
            <p:ph type="title"/>
          </p:nvPr>
        </p:nvSpPr>
        <p:spPr>
          <a:xfrm>
            <a:off x="1427957" y="124316"/>
            <a:ext cx="9905998" cy="1478570"/>
          </a:xfrm>
        </p:spPr>
        <p:txBody>
          <a:bodyPr>
            <a:normAutofit/>
          </a:bodyPr>
          <a:lstStyle/>
          <a:p>
            <a:r>
              <a:rPr lang="en-US" dirty="0"/>
              <a:t>Introduction to Logistic Regression – Base Rate Model</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a:extLst>
              <a:ext uri="{FF2B5EF4-FFF2-40B4-BE49-F238E27FC236}">
                <a16:creationId xmlns:a16="http://schemas.microsoft.com/office/drawing/2014/main" id="{4948AB09-FFE1-4C4F-983D-D769E5E0B353}"/>
              </a:ext>
            </a:extLst>
          </p:cNvPr>
          <p:cNvPicPr>
            <a:picLocks noChangeAspect="1"/>
          </p:cNvPicPr>
          <p:nvPr/>
        </p:nvPicPr>
        <p:blipFill>
          <a:blip r:embed="rId2"/>
          <a:stretch>
            <a:fillRect/>
          </a:stretch>
        </p:blipFill>
        <p:spPr>
          <a:xfrm>
            <a:off x="1266823" y="2809877"/>
            <a:ext cx="10164763" cy="3961587"/>
          </a:xfrm>
          <a:prstGeom prst="rect">
            <a:avLst/>
          </a:prstGeom>
        </p:spPr>
      </p:pic>
      <p:sp>
        <p:nvSpPr>
          <p:cNvPr id="9" name="TextBox 8">
            <a:extLst>
              <a:ext uri="{FF2B5EF4-FFF2-40B4-BE49-F238E27FC236}">
                <a16:creationId xmlns:a16="http://schemas.microsoft.com/office/drawing/2014/main" id="{F82825B4-7B18-764F-8AB0-BED58364A743}"/>
              </a:ext>
            </a:extLst>
          </p:cNvPr>
          <p:cNvSpPr txBox="1"/>
          <p:nvPr/>
        </p:nvSpPr>
        <p:spPr>
          <a:xfrm>
            <a:off x="1313793" y="1744717"/>
            <a:ext cx="8063568" cy="646331"/>
          </a:xfrm>
          <a:prstGeom prst="rect">
            <a:avLst/>
          </a:prstGeom>
          <a:noFill/>
        </p:spPr>
        <p:txBody>
          <a:bodyPr wrap="square" rtlCol="0">
            <a:spAutoFit/>
          </a:bodyPr>
          <a:lstStyle/>
          <a:p>
            <a:r>
              <a:rPr lang="en-US" dirty="0"/>
              <a:t>The Logistic Regression Classifier was chosen as the base rate model. A base rate model is used to compare how other models perform against it.</a:t>
            </a:r>
          </a:p>
        </p:txBody>
      </p:sp>
    </p:spTree>
    <p:extLst>
      <p:ext uri="{BB962C8B-B14F-4D97-AF65-F5344CB8AC3E}">
        <p14:creationId xmlns:p14="http://schemas.microsoft.com/office/powerpoint/2010/main" val="899837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721F5789-47D6-064B-91D8-63170B0EFCF1}"/>
              </a:ext>
            </a:extLst>
          </p:cNvPr>
          <p:cNvSpPr>
            <a:spLocks noGrp="1"/>
          </p:cNvSpPr>
          <p:nvPr>
            <p:ph type="title"/>
          </p:nvPr>
        </p:nvSpPr>
        <p:spPr>
          <a:xfrm>
            <a:off x="1141413" y="618518"/>
            <a:ext cx="9905998" cy="1478570"/>
          </a:xfrm>
        </p:spPr>
        <p:txBody>
          <a:bodyPr>
            <a:normAutofit/>
          </a:bodyPr>
          <a:lstStyle/>
          <a:p>
            <a:r>
              <a:rPr lang="en-US" dirty="0"/>
              <a:t>Logistic Regression – how it works</a:t>
            </a:r>
          </a:p>
        </p:txBody>
      </p:sp>
      <p:pic>
        <p:nvPicPr>
          <p:cNvPr id="5" name="Content Placeholder 4">
            <a:extLst>
              <a:ext uri="{FF2B5EF4-FFF2-40B4-BE49-F238E27FC236}">
                <a16:creationId xmlns:a16="http://schemas.microsoft.com/office/drawing/2014/main" id="{367C6CCF-B4B9-134F-8FDE-1453E76EE6C2}"/>
              </a:ext>
            </a:extLst>
          </p:cNvPr>
          <p:cNvPicPr>
            <a:picLocks noGrp="1" noChangeAspect="1"/>
          </p:cNvPicPr>
          <p:nvPr>
            <p:ph idx="1"/>
          </p:nvPr>
        </p:nvPicPr>
        <p:blipFill>
          <a:blip r:embed="rId2"/>
          <a:stretch>
            <a:fillRect/>
          </a:stretch>
        </p:blipFill>
        <p:spPr>
          <a:xfrm>
            <a:off x="1179511" y="1865313"/>
            <a:ext cx="6641381" cy="1231900"/>
          </a:xfrm>
        </p:spPr>
      </p:pic>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7" name="Picture 6">
            <a:extLst>
              <a:ext uri="{FF2B5EF4-FFF2-40B4-BE49-F238E27FC236}">
                <a16:creationId xmlns:a16="http://schemas.microsoft.com/office/drawing/2014/main" id="{DA8B22CE-CFED-0A42-A36B-3C4D654F2C50}"/>
              </a:ext>
            </a:extLst>
          </p:cNvPr>
          <p:cNvPicPr>
            <a:picLocks noChangeAspect="1"/>
          </p:cNvPicPr>
          <p:nvPr/>
        </p:nvPicPr>
        <p:blipFill>
          <a:blip r:embed="rId3"/>
          <a:stretch>
            <a:fillRect/>
          </a:stretch>
        </p:blipFill>
        <p:spPr>
          <a:xfrm>
            <a:off x="8097912" y="1793083"/>
            <a:ext cx="4163143" cy="3460750"/>
          </a:xfrm>
          <a:prstGeom prst="rect">
            <a:avLst/>
          </a:prstGeom>
        </p:spPr>
      </p:pic>
      <p:sp>
        <p:nvSpPr>
          <p:cNvPr id="9" name="TextBox 8">
            <a:extLst>
              <a:ext uri="{FF2B5EF4-FFF2-40B4-BE49-F238E27FC236}">
                <a16:creationId xmlns:a16="http://schemas.microsoft.com/office/drawing/2014/main" id="{9F7C84CE-8648-FB41-BF27-CDC01761FFCC}"/>
              </a:ext>
            </a:extLst>
          </p:cNvPr>
          <p:cNvSpPr txBox="1"/>
          <p:nvPr/>
        </p:nvSpPr>
        <p:spPr>
          <a:xfrm>
            <a:off x="912813" y="3476393"/>
            <a:ext cx="7342262" cy="2123658"/>
          </a:xfrm>
          <a:prstGeom prst="rect">
            <a:avLst/>
          </a:prstGeom>
          <a:noFill/>
        </p:spPr>
        <p:txBody>
          <a:bodyPr wrap="square" rtlCol="0">
            <a:spAutoFit/>
          </a:bodyPr>
          <a:lstStyle/>
          <a:p>
            <a:pPr marL="342900" indent="-342900">
              <a:buFont typeface="Arial" panose="020B0604020202020204" pitchFamily="34" charset="0"/>
              <a:buChar char="•"/>
            </a:pPr>
            <a:r>
              <a:rPr lang="el-GR" sz="2200" dirty="0"/>
              <a:t>Θ</a:t>
            </a:r>
            <a:r>
              <a:rPr lang="en-US" sz="2200" dirty="0"/>
              <a:t>(x) – Dependent Variable (in our analysis, ‘Exited’)</a:t>
            </a:r>
          </a:p>
          <a:p>
            <a:pPr marL="342900" indent="-342900">
              <a:buFont typeface="Arial" panose="020B0604020202020204" pitchFamily="34" charset="0"/>
              <a:buChar char="•"/>
            </a:pPr>
            <a:r>
              <a:rPr lang="en-US" sz="2200" dirty="0"/>
              <a:t>(xi) – Independent Variable (the variable that predicts the event)</a:t>
            </a:r>
          </a:p>
          <a:p>
            <a:pPr marL="342900" indent="-342900">
              <a:buFont typeface="Arial" panose="020B0604020202020204" pitchFamily="34" charset="0"/>
              <a:buChar char="•"/>
            </a:pPr>
            <a:r>
              <a:rPr lang="en-US" sz="2200" dirty="0"/>
              <a:t>⍺ - Constant</a:t>
            </a:r>
          </a:p>
          <a:p>
            <a:pPr marL="342900" indent="-342900">
              <a:buFont typeface="Arial" panose="020B0604020202020204" pitchFamily="34" charset="0"/>
              <a:buChar char="•"/>
            </a:pPr>
            <a:r>
              <a:rPr lang="el-GR" sz="2200" dirty="0"/>
              <a:t>Β</a:t>
            </a:r>
            <a:r>
              <a:rPr lang="en-US" sz="2200" dirty="0"/>
              <a:t> – coefficient of predictor variable </a:t>
            </a:r>
          </a:p>
          <a:p>
            <a:pPr marL="342900" indent="-342900">
              <a:buFont typeface="Arial" panose="020B0604020202020204" pitchFamily="34" charset="0"/>
              <a:buChar char="•"/>
            </a:pPr>
            <a:r>
              <a:rPr lang="en-US" sz="2200" dirty="0"/>
              <a:t>Logit function (aka sigmoid function) </a:t>
            </a:r>
          </a:p>
        </p:txBody>
      </p:sp>
    </p:spTree>
    <p:extLst>
      <p:ext uri="{BB962C8B-B14F-4D97-AF65-F5344CB8AC3E}">
        <p14:creationId xmlns:p14="http://schemas.microsoft.com/office/powerpoint/2010/main" val="1298955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2" name="Group 91">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93"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5"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0"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4F75E82A-CDE1-FB41-B7EE-1A848AB17AAB}"/>
              </a:ext>
            </a:extLst>
          </p:cNvPr>
          <p:cNvSpPr>
            <a:spLocks noGrp="1"/>
          </p:cNvSpPr>
          <p:nvPr>
            <p:ph type="title"/>
          </p:nvPr>
        </p:nvSpPr>
        <p:spPr>
          <a:xfrm>
            <a:off x="1141413" y="618518"/>
            <a:ext cx="9905998" cy="1478570"/>
          </a:xfrm>
        </p:spPr>
        <p:txBody>
          <a:bodyPr>
            <a:normAutofit/>
          </a:bodyPr>
          <a:lstStyle/>
          <a:p>
            <a:r>
              <a:rPr lang="en-US" dirty="0"/>
              <a:t>Class Imbalance – Evaluation metric</a:t>
            </a:r>
          </a:p>
        </p:txBody>
      </p:sp>
      <p:sp>
        <p:nvSpPr>
          <p:cNvPr id="3" name="Content Placeholder 2">
            <a:extLst>
              <a:ext uri="{FF2B5EF4-FFF2-40B4-BE49-F238E27FC236}">
                <a16:creationId xmlns:a16="http://schemas.microsoft.com/office/drawing/2014/main" id="{A109BF37-9349-4443-924D-A96F9FDAC896}"/>
              </a:ext>
            </a:extLst>
          </p:cNvPr>
          <p:cNvSpPr>
            <a:spLocks noGrp="1"/>
          </p:cNvSpPr>
          <p:nvPr>
            <p:ph idx="1"/>
          </p:nvPr>
        </p:nvSpPr>
        <p:spPr>
          <a:xfrm>
            <a:off x="1141412" y="2249487"/>
            <a:ext cx="9905999" cy="3541714"/>
          </a:xfrm>
        </p:spPr>
        <p:txBody>
          <a:bodyPr>
            <a:normAutofit/>
          </a:bodyPr>
          <a:lstStyle/>
          <a:p>
            <a:pPr>
              <a:lnSpc>
                <a:spcPct val="110000"/>
              </a:lnSpc>
            </a:pPr>
            <a:r>
              <a:rPr lang="en-US" sz="1900" dirty="0"/>
              <a:t>This dataset is an example of a class imbalance problem because of the uneven distribution of customers who did and did not exit the bank. To handle this, use the SMOTEENN method which combines over- and under-sampling using SMOTE and Edited Nearest Neighbors</a:t>
            </a:r>
          </a:p>
          <a:p>
            <a:pPr>
              <a:lnSpc>
                <a:spcPct val="110000"/>
              </a:lnSpc>
            </a:pPr>
            <a:r>
              <a:rPr lang="en-US" sz="1900" dirty="0"/>
              <a:t>In this case, evaluating our model’s algorithm based on accuracy is the wrong thing to measure. We will have to take into consideration the False Positive and False Negative Errors and use that as a metric to evaluate our model's performance.</a:t>
            </a:r>
          </a:p>
          <a:p>
            <a:pPr>
              <a:lnSpc>
                <a:spcPct val="110000"/>
              </a:lnSpc>
            </a:pPr>
            <a:r>
              <a:rPr lang="en-US" sz="1900" dirty="0"/>
              <a:t>False Positives (Type I Error): You predict that the customers will leave, but do not.</a:t>
            </a:r>
          </a:p>
          <a:p>
            <a:pPr>
              <a:lnSpc>
                <a:spcPct val="110000"/>
              </a:lnSpc>
            </a:pPr>
            <a:r>
              <a:rPr lang="en-US" sz="1900" dirty="0"/>
              <a:t>False Negatives (Type II Error): You predict that the customer will not leave, but does leave.</a:t>
            </a:r>
          </a:p>
          <a:p>
            <a:pPr>
              <a:lnSpc>
                <a:spcPct val="110000"/>
              </a:lnSpc>
            </a:pPr>
            <a:r>
              <a:rPr lang="en-US" sz="1900" dirty="0"/>
              <a:t>Which error should we be more concerned about? </a:t>
            </a:r>
          </a:p>
        </p:txBody>
      </p:sp>
      <p:grpSp>
        <p:nvGrpSpPr>
          <p:cNvPr id="121" name="Group 120">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122"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83409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68AAFD0-B9C0-C24E-986F-FFD23E112DD0}"/>
              </a:ext>
            </a:extLst>
          </p:cNvPr>
          <p:cNvSpPr>
            <a:spLocks noGrp="1"/>
          </p:cNvSpPr>
          <p:nvPr>
            <p:ph type="title"/>
          </p:nvPr>
        </p:nvSpPr>
        <p:spPr>
          <a:xfrm>
            <a:off x="1141413" y="618518"/>
            <a:ext cx="9905998" cy="1478570"/>
          </a:xfrm>
        </p:spPr>
        <p:txBody>
          <a:bodyPr>
            <a:normAutofit/>
          </a:bodyPr>
          <a:lstStyle/>
          <a:p>
            <a:r>
              <a:rPr lang="en-US" dirty="0"/>
              <a:t>Hyperparameter tuning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a:extLst>
              <a:ext uri="{FF2B5EF4-FFF2-40B4-BE49-F238E27FC236}">
                <a16:creationId xmlns:a16="http://schemas.microsoft.com/office/drawing/2014/main" id="{79A95B48-3C8D-9C4E-ACCF-267F34320210}"/>
              </a:ext>
            </a:extLst>
          </p:cNvPr>
          <p:cNvPicPr>
            <a:picLocks noChangeAspect="1"/>
          </p:cNvPicPr>
          <p:nvPr/>
        </p:nvPicPr>
        <p:blipFill>
          <a:blip r:embed="rId2"/>
          <a:stretch>
            <a:fillRect/>
          </a:stretch>
        </p:blipFill>
        <p:spPr>
          <a:xfrm>
            <a:off x="3219448" y="4196190"/>
            <a:ext cx="8221664" cy="584200"/>
          </a:xfrm>
          <a:prstGeom prst="rect">
            <a:avLst/>
          </a:prstGeom>
        </p:spPr>
      </p:pic>
      <p:pic>
        <p:nvPicPr>
          <p:cNvPr id="7" name="Picture 6">
            <a:extLst>
              <a:ext uri="{FF2B5EF4-FFF2-40B4-BE49-F238E27FC236}">
                <a16:creationId xmlns:a16="http://schemas.microsoft.com/office/drawing/2014/main" id="{6FAA7A6A-A85F-244C-BE82-6D12A449A5AB}"/>
              </a:ext>
            </a:extLst>
          </p:cNvPr>
          <p:cNvPicPr>
            <a:picLocks noChangeAspect="1"/>
          </p:cNvPicPr>
          <p:nvPr/>
        </p:nvPicPr>
        <p:blipFill>
          <a:blip r:embed="rId3"/>
          <a:stretch>
            <a:fillRect/>
          </a:stretch>
        </p:blipFill>
        <p:spPr>
          <a:xfrm>
            <a:off x="3219448" y="3263409"/>
            <a:ext cx="4152900" cy="444500"/>
          </a:xfrm>
          <a:prstGeom prst="rect">
            <a:avLst/>
          </a:prstGeom>
        </p:spPr>
      </p:pic>
      <p:pic>
        <p:nvPicPr>
          <p:cNvPr id="38" name="Picture 37">
            <a:extLst>
              <a:ext uri="{FF2B5EF4-FFF2-40B4-BE49-F238E27FC236}">
                <a16:creationId xmlns:a16="http://schemas.microsoft.com/office/drawing/2014/main" id="{59A8ADF5-E5FD-9A4F-AB1B-B46BB0E6641B}"/>
              </a:ext>
            </a:extLst>
          </p:cNvPr>
          <p:cNvPicPr>
            <a:picLocks noChangeAspect="1"/>
          </p:cNvPicPr>
          <p:nvPr/>
        </p:nvPicPr>
        <p:blipFill>
          <a:blip r:embed="rId4"/>
          <a:stretch>
            <a:fillRect/>
          </a:stretch>
        </p:blipFill>
        <p:spPr>
          <a:xfrm>
            <a:off x="3219449" y="5104297"/>
            <a:ext cx="8221664" cy="500372"/>
          </a:xfrm>
          <a:prstGeom prst="rect">
            <a:avLst/>
          </a:prstGeom>
        </p:spPr>
      </p:pic>
      <p:pic>
        <p:nvPicPr>
          <p:cNvPr id="51" name="Picture 50">
            <a:extLst>
              <a:ext uri="{FF2B5EF4-FFF2-40B4-BE49-F238E27FC236}">
                <a16:creationId xmlns:a16="http://schemas.microsoft.com/office/drawing/2014/main" id="{366D2B37-78B4-754C-8BC2-650362DA5DE6}"/>
              </a:ext>
            </a:extLst>
          </p:cNvPr>
          <p:cNvPicPr>
            <a:picLocks noChangeAspect="1"/>
          </p:cNvPicPr>
          <p:nvPr/>
        </p:nvPicPr>
        <p:blipFill>
          <a:blip r:embed="rId5"/>
          <a:stretch>
            <a:fillRect/>
          </a:stretch>
        </p:blipFill>
        <p:spPr>
          <a:xfrm>
            <a:off x="3219448" y="2329044"/>
            <a:ext cx="4152900" cy="584200"/>
          </a:xfrm>
          <a:prstGeom prst="rect">
            <a:avLst/>
          </a:prstGeom>
        </p:spPr>
      </p:pic>
      <p:sp>
        <p:nvSpPr>
          <p:cNvPr id="53" name="TextBox 52">
            <a:extLst>
              <a:ext uri="{FF2B5EF4-FFF2-40B4-BE49-F238E27FC236}">
                <a16:creationId xmlns:a16="http://schemas.microsoft.com/office/drawing/2014/main" id="{9C456E93-E213-8349-9E21-5DD443FB0CB2}"/>
              </a:ext>
            </a:extLst>
          </p:cNvPr>
          <p:cNvSpPr txBox="1"/>
          <p:nvPr/>
        </p:nvSpPr>
        <p:spPr>
          <a:xfrm>
            <a:off x="1020762" y="2345023"/>
            <a:ext cx="2108200" cy="369332"/>
          </a:xfrm>
          <a:prstGeom prst="rect">
            <a:avLst/>
          </a:prstGeom>
          <a:noFill/>
        </p:spPr>
        <p:txBody>
          <a:bodyPr wrap="square" rtlCol="0">
            <a:spAutoFit/>
          </a:bodyPr>
          <a:lstStyle/>
          <a:p>
            <a:r>
              <a:rPr lang="en-US" dirty="0"/>
              <a:t>AdaBoost Classifier : </a:t>
            </a:r>
          </a:p>
        </p:txBody>
      </p:sp>
      <p:sp>
        <p:nvSpPr>
          <p:cNvPr id="54" name="TextBox 53">
            <a:extLst>
              <a:ext uri="{FF2B5EF4-FFF2-40B4-BE49-F238E27FC236}">
                <a16:creationId xmlns:a16="http://schemas.microsoft.com/office/drawing/2014/main" id="{15D9365E-A839-384B-81D2-1122D083E41B}"/>
              </a:ext>
            </a:extLst>
          </p:cNvPr>
          <p:cNvSpPr txBox="1"/>
          <p:nvPr/>
        </p:nvSpPr>
        <p:spPr>
          <a:xfrm>
            <a:off x="2400299" y="3263409"/>
            <a:ext cx="738187" cy="369332"/>
          </a:xfrm>
          <a:prstGeom prst="rect">
            <a:avLst/>
          </a:prstGeom>
          <a:noFill/>
        </p:spPr>
        <p:txBody>
          <a:bodyPr wrap="square" rtlCol="0">
            <a:spAutoFit/>
          </a:bodyPr>
          <a:lstStyle/>
          <a:p>
            <a:r>
              <a:rPr lang="en-US" dirty="0"/>
              <a:t>SVM :</a:t>
            </a:r>
          </a:p>
        </p:txBody>
      </p:sp>
      <p:sp>
        <p:nvSpPr>
          <p:cNvPr id="55" name="TextBox 54">
            <a:extLst>
              <a:ext uri="{FF2B5EF4-FFF2-40B4-BE49-F238E27FC236}">
                <a16:creationId xmlns:a16="http://schemas.microsoft.com/office/drawing/2014/main" id="{502C7603-D439-A545-AA56-A81291F90D7E}"/>
              </a:ext>
            </a:extLst>
          </p:cNvPr>
          <p:cNvSpPr txBox="1"/>
          <p:nvPr/>
        </p:nvSpPr>
        <p:spPr>
          <a:xfrm>
            <a:off x="1657350" y="4252944"/>
            <a:ext cx="1562097" cy="369332"/>
          </a:xfrm>
          <a:prstGeom prst="rect">
            <a:avLst/>
          </a:prstGeom>
          <a:noFill/>
        </p:spPr>
        <p:txBody>
          <a:bodyPr wrap="square" rtlCol="0">
            <a:spAutoFit/>
          </a:bodyPr>
          <a:lstStyle/>
          <a:p>
            <a:r>
              <a:rPr lang="en-US" dirty="0"/>
              <a:t>Decision Tree : </a:t>
            </a:r>
          </a:p>
        </p:txBody>
      </p:sp>
      <p:sp>
        <p:nvSpPr>
          <p:cNvPr id="56" name="TextBox 55">
            <a:extLst>
              <a:ext uri="{FF2B5EF4-FFF2-40B4-BE49-F238E27FC236}">
                <a16:creationId xmlns:a16="http://schemas.microsoft.com/office/drawing/2014/main" id="{691DFF4A-E627-DE41-A6A9-BAD761FCC60C}"/>
              </a:ext>
            </a:extLst>
          </p:cNvPr>
          <p:cNvSpPr txBox="1"/>
          <p:nvPr/>
        </p:nvSpPr>
        <p:spPr>
          <a:xfrm>
            <a:off x="1633538" y="5105331"/>
            <a:ext cx="1562098" cy="369332"/>
          </a:xfrm>
          <a:prstGeom prst="rect">
            <a:avLst/>
          </a:prstGeom>
          <a:noFill/>
        </p:spPr>
        <p:txBody>
          <a:bodyPr wrap="square" rtlCol="0">
            <a:spAutoFit/>
          </a:bodyPr>
          <a:lstStyle/>
          <a:p>
            <a:r>
              <a:rPr lang="en-US" dirty="0"/>
              <a:t>Random Forest: </a:t>
            </a:r>
          </a:p>
        </p:txBody>
      </p:sp>
    </p:spTree>
    <p:extLst>
      <p:ext uri="{BB962C8B-B14F-4D97-AF65-F5344CB8AC3E}">
        <p14:creationId xmlns:p14="http://schemas.microsoft.com/office/powerpoint/2010/main" val="1419525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AA23E8D-CAC7-2444-AEFC-7AF719EAE1F3}"/>
              </a:ext>
            </a:extLst>
          </p:cNvPr>
          <p:cNvSpPr>
            <a:spLocks noGrp="1"/>
          </p:cNvSpPr>
          <p:nvPr>
            <p:ph type="title"/>
          </p:nvPr>
        </p:nvSpPr>
        <p:spPr>
          <a:xfrm>
            <a:off x="1409699" y="0"/>
            <a:ext cx="9905998" cy="699997"/>
          </a:xfrm>
        </p:spPr>
        <p:txBody>
          <a:bodyPr>
            <a:normAutofit/>
          </a:bodyPr>
          <a:lstStyle/>
          <a:p>
            <a:r>
              <a:rPr lang="en-US" sz="3200" dirty="0"/>
              <a:t>All model evaluations – Classification report</a:t>
            </a:r>
          </a:p>
        </p:txBody>
      </p:sp>
      <p:pic>
        <p:nvPicPr>
          <p:cNvPr id="5" name="Content Placeholder 4">
            <a:extLst>
              <a:ext uri="{FF2B5EF4-FFF2-40B4-BE49-F238E27FC236}">
                <a16:creationId xmlns:a16="http://schemas.microsoft.com/office/drawing/2014/main" id="{953B875F-38AA-AF45-8994-F4A34CB8E403}"/>
              </a:ext>
            </a:extLst>
          </p:cNvPr>
          <p:cNvPicPr>
            <a:picLocks noGrp="1" noChangeAspect="1"/>
          </p:cNvPicPr>
          <p:nvPr>
            <p:ph idx="1"/>
          </p:nvPr>
        </p:nvPicPr>
        <p:blipFill>
          <a:blip r:embed="rId2"/>
          <a:stretch>
            <a:fillRect/>
          </a:stretch>
        </p:blipFill>
        <p:spPr>
          <a:xfrm>
            <a:off x="5354642" y="636588"/>
            <a:ext cx="4780209" cy="1984549"/>
          </a:xfrm>
        </p:spPr>
      </p:pic>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7" name="Picture 6">
            <a:extLst>
              <a:ext uri="{FF2B5EF4-FFF2-40B4-BE49-F238E27FC236}">
                <a16:creationId xmlns:a16="http://schemas.microsoft.com/office/drawing/2014/main" id="{315A4BF2-0444-5646-95C4-1E480B687081}"/>
              </a:ext>
            </a:extLst>
          </p:cNvPr>
          <p:cNvPicPr>
            <a:picLocks noChangeAspect="1"/>
          </p:cNvPicPr>
          <p:nvPr/>
        </p:nvPicPr>
        <p:blipFill>
          <a:blip r:embed="rId3"/>
          <a:stretch>
            <a:fillRect/>
          </a:stretch>
        </p:blipFill>
        <p:spPr>
          <a:xfrm>
            <a:off x="133350" y="2802114"/>
            <a:ext cx="4801421" cy="1736374"/>
          </a:xfrm>
          <a:prstGeom prst="rect">
            <a:avLst/>
          </a:prstGeom>
        </p:spPr>
      </p:pic>
      <p:pic>
        <p:nvPicPr>
          <p:cNvPr id="38" name="Picture 37">
            <a:extLst>
              <a:ext uri="{FF2B5EF4-FFF2-40B4-BE49-F238E27FC236}">
                <a16:creationId xmlns:a16="http://schemas.microsoft.com/office/drawing/2014/main" id="{3D66D8B7-E982-C341-A12C-EB5C51DAC329}"/>
              </a:ext>
            </a:extLst>
          </p:cNvPr>
          <p:cNvPicPr>
            <a:picLocks noChangeAspect="1"/>
          </p:cNvPicPr>
          <p:nvPr/>
        </p:nvPicPr>
        <p:blipFill>
          <a:blip r:embed="rId4"/>
          <a:stretch>
            <a:fillRect/>
          </a:stretch>
        </p:blipFill>
        <p:spPr>
          <a:xfrm>
            <a:off x="143313" y="4649116"/>
            <a:ext cx="4801421" cy="2024292"/>
          </a:xfrm>
          <a:prstGeom prst="rect">
            <a:avLst/>
          </a:prstGeom>
        </p:spPr>
      </p:pic>
      <p:pic>
        <p:nvPicPr>
          <p:cNvPr id="51" name="Picture 50">
            <a:extLst>
              <a:ext uri="{FF2B5EF4-FFF2-40B4-BE49-F238E27FC236}">
                <a16:creationId xmlns:a16="http://schemas.microsoft.com/office/drawing/2014/main" id="{69B54700-6F73-5240-B79E-4B2532C380B4}"/>
              </a:ext>
            </a:extLst>
          </p:cNvPr>
          <p:cNvPicPr>
            <a:picLocks noChangeAspect="1"/>
          </p:cNvPicPr>
          <p:nvPr/>
        </p:nvPicPr>
        <p:blipFill>
          <a:blip r:embed="rId5"/>
          <a:stretch>
            <a:fillRect/>
          </a:stretch>
        </p:blipFill>
        <p:spPr>
          <a:xfrm>
            <a:off x="5354642" y="2797348"/>
            <a:ext cx="4780209" cy="1741139"/>
          </a:xfrm>
          <a:prstGeom prst="rect">
            <a:avLst/>
          </a:prstGeom>
        </p:spPr>
      </p:pic>
      <p:pic>
        <p:nvPicPr>
          <p:cNvPr id="53" name="Picture 52">
            <a:extLst>
              <a:ext uri="{FF2B5EF4-FFF2-40B4-BE49-F238E27FC236}">
                <a16:creationId xmlns:a16="http://schemas.microsoft.com/office/drawing/2014/main" id="{BB4E2168-EE1E-A44C-9A36-7D8257F6FF58}"/>
              </a:ext>
            </a:extLst>
          </p:cNvPr>
          <p:cNvPicPr>
            <a:picLocks noChangeAspect="1"/>
          </p:cNvPicPr>
          <p:nvPr/>
        </p:nvPicPr>
        <p:blipFill>
          <a:blip r:embed="rId6"/>
          <a:stretch>
            <a:fillRect/>
          </a:stretch>
        </p:blipFill>
        <p:spPr>
          <a:xfrm>
            <a:off x="133350" y="636588"/>
            <a:ext cx="4801421" cy="1984550"/>
          </a:xfrm>
          <a:prstGeom prst="rect">
            <a:avLst/>
          </a:prstGeom>
        </p:spPr>
      </p:pic>
    </p:spTree>
    <p:extLst>
      <p:ext uri="{BB962C8B-B14F-4D97-AF65-F5344CB8AC3E}">
        <p14:creationId xmlns:p14="http://schemas.microsoft.com/office/powerpoint/2010/main" val="2060516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DAD385D4-C8EE-CD4A-8B98-9600F113EC18}"/>
              </a:ext>
            </a:extLst>
          </p:cNvPr>
          <p:cNvSpPr>
            <a:spLocks noGrp="1"/>
          </p:cNvSpPr>
          <p:nvPr>
            <p:ph type="title"/>
          </p:nvPr>
        </p:nvSpPr>
        <p:spPr>
          <a:xfrm>
            <a:off x="3558381" y="0"/>
            <a:ext cx="4681538" cy="989620"/>
          </a:xfrm>
        </p:spPr>
        <p:txBody>
          <a:bodyPr>
            <a:normAutofit/>
          </a:bodyPr>
          <a:lstStyle/>
          <a:p>
            <a:r>
              <a:rPr lang="en-US" dirty="0"/>
              <a:t>Model Comparison </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3" name="Content Placeholder 52">
            <a:extLst>
              <a:ext uri="{FF2B5EF4-FFF2-40B4-BE49-F238E27FC236}">
                <a16:creationId xmlns:a16="http://schemas.microsoft.com/office/drawing/2014/main" id="{12C8285F-41CB-EE4F-8237-E55F23FB3993}"/>
              </a:ext>
            </a:extLst>
          </p:cNvPr>
          <p:cNvPicPr>
            <a:picLocks noGrp="1" noChangeAspect="1"/>
          </p:cNvPicPr>
          <p:nvPr>
            <p:ph idx="1"/>
          </p:nvPr>
        </p:nvPicPr>
        <p:blipFill>
          <a:blip r:embed="rId2"/>
          <a:stretch>
            <a:fillRect/>
          </a:stretch>
        </p:blipFill>
        <p:spPr>
          <a:xfrm>
            <a:off x="6607266" y="835211"/>
            <a:ext cx="5470433" cy="3280383"/>
          </a:xfrm>
        </p:spPr>
      </p:pic>
      <p:pic>
        <p:nvPicPr>
          <p:cNvPr id="55" name="Picture 54">
            <a:extLst>
              <a:ext uri="{FF2B5EF4-FFF2-40B4-BE49-F238E27FC236}">
                <a16:creationId xmlns:a16="http://schemas.microsoft.com/office/drawing/2014/main" id="{DCFEAD2D-485D-2E45-9381-99AD6367A740}"/>
              </a:ext>
            </a:extLst>
          </p:cNvPr>
          <p:cNvPicPr>
            <a:picLocks noChangeAspect="1"/>
          </p:cNvPicPr>
          <p:nvPr/>
        </p:nvPicPr>
        <p:blipFill>
          <a:blip r:embed="rId3"/>
          <a:stretch>
            <a:fillRect/>
          </a:stretch>
        </p:blipFill>
        <p:spPr>
          <a:xfrm>
            <a:off x="4762" y="846138"/>
            <a:ext cx="6373610" cy="5997576"/>
          </a:xfrm>
          <a:prstGeom prst="rect">
            <a:avLst/>
          </a:prstGeom>
        </p:spPr>
      </p:pic>
      <p:sp>
        <p:nvSpPr>
          <p:cNvPr id="57" name="TextBox 56">
            <a:extLst>
              <a:ext uri="{FF2B5EF4-FFF2-40B4-BE49-F238E27FC236}">
                <a16:creationId xmlns:a16="http://schemas.microsoft.com/office/drawing/2014/main" id="{73670F8B-23D9-0A4B-8B37-1EBFA23725CB}"/>
              </a:ext>
            </a:extLst>
          </p:cNvPr>
          <p:cNvSpPr txBox="1"/>
          <p:nvPr/>
        </p:nvSpPr>
        <p:spPr>
          <a:xfrm>
            <a:off x="6468860" y="4498140"/>
            <a:ext cx="5157787" cy="1200329"/>
          </a:xfrm>
          <a:prstGeom prst="rect">
            <a:avLst/>
          </a:prstGeom>
          <a:noFill/>
        </p:spPr>
        <p:txBody>
          <a:bodyPr wrap="square" rtlCol="0">
            <a:spAutoFit/>
          </a:bodyPr>
          <a:lstStyle/>
          <a:p>
            <a:r>
              <a:rPr lang="en-US" sz="2400" dirty="0"/>
              <a:t>The ROC graph allows you to classify your errors for your true labels and false labels.</a:t>
            </a:r>
          </a:p>
        </p:txBody>
      </p:sp>
    </p:spTree>
    <p:extLst>
      <p:ext uri="{BB962C8B-B14F-4D97-AF65-F5344CB8AC3E}">
        <p14:creationId xmlns:p14="http://schemas.microsoft.com/office/powerpoint/2010/main" val="298853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24A2ADE9-AD38-C445-83F9-7E101FA0A82E}"/>
              </a:ext>
            </a:extLst>
          </p:cNvPr>
          <p:cNvSpPr>
            <a:spLocks noGrp="1"/>
          </p:cNvSpPr>
          <p:nvPr>
            <p:ph type="title"/>
          </p:nvPr>
        </p:nvSpPr>
        <p:spPr>
          <a:xfrm>
            <a:off x="1141413" y="618518"/>
            <a:ext cx="9905998" cy="1478570"/>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A58C6408-F14B-D94A-BDD5-D37F8F347A42}"/>
              </a:ext>
            </a:extLst>
          </p:cNvPr>
          <p:cNvSpPr>
            <a:spLocks noGrp="1"/>
          </p:cNvSpPr>
          <p:nvPr>
            <p:ph idx="1"/>
          </p:nvPr>
        </p:nvSpPr>
        <p:spPr>
          <a:xfrm>
            <a:off x="1141412" y="2249487"/>
            <a:ext cx="9905999" cy="3541714"/>
          </a:xfrm>
        </p:spPr>
        <p:txBody>
          <a:bodyPr>
            <a:normAutofit fontScale="77500" lnSpcReduction="20000"/>
          </a:bodyPr>
          <a:lstStyle/>
          <a:p>
            <a:r>
              <a:rPr lang="en-US" dirty="0"/>
              <a:t>Germany had the most customers who exited followed by France and Spain</a:t>
            </a:r>
          </a:p>
          <a:p>
            <a:r>
              <a:rPr lang="en-US" dirty="0"/>
              <a:t>There were a higher number of female customers who exited. France had the highest number of female customers who exited and Germany had the highest number of male customers who exited the bank.</a:t>
            </a:r>
          </a:p>
          <a:p>
            <a:r>
              <a:rPr lang="en-US" dirty="0"/>
              <a:t>France had the highest female and male customers</a:t>
            </a:r>
          </a:p>
          <a:p>
            <a:r>
              <a:rPr lang="en-US" dirty="0"/>
              <a:t>There is no significant difference in the distribution of both gender's credit scores</a:t>
            </a:r>
          </a:p>
          <a:p>
            <a:r>
              <a:rPr lang="en-US" dirty="0"/>
              <a:t>Customers who exited had a roughly lower average credit score.</a:t>
            </a:r>
          </a:p>
          <a:p>
            <a:r>
              <a:rPr lang="en-US" dirty="0"/>
              <a:t>Customers who had a credit card exited more than customers who did not possess a credit card.</a:t>
            </a:r>
          </a:p>
          <a:p>
            <a:r>
              <a:rPr lang="en-US" dirty="0"/>
              <a:t>The majority of the people who exited were between 40 and 60 years old</a:t>
            </a:r>
          </a:p>
          <a:p>
            <a:endParaRPr lang="en-US"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213483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33D8B70-0225-CB42-9ED1-A10FE9A8F3D9}"/>
              </a:ext>
            </a:extLst>
          </p:cNvPr>
          <p:cNvSpPr>
            <a:spLocks noGrp="1"/>
          </p:cNvSpPr>
          <p:nvPr>
            <p:ph type="title"/>
          </p:nvPr>
        </p:nvSpPr>
        <p:spPr>
          <a:xfrm>
            <a:off x="4602160" y="0"/>
            <a:ext cx="2855916" cy="1200150"/>
          </a:xfrm>
        </p:spPr>
        <p:txBody>
          <a:bodyPr vert="horz" lIns="91440" tIns="45720" rIns="91440" bIns="45720" rtlCol="0" anchor="ctr">
            <a:normAutofit/>
          </a:bodyPr>
          <a:lstStyle/>
          <a:p>
            <a:r>
              <a:rPr lang="en-US" dirty="0"/>
              <a:t>The analysis</a:t>
            </a:r>
          </a:p>
        </p:txBody>
      </p:sp>
      <p:sp>
        <p:nvSpPr>
          <p:cNvPr id="107" name="TextBox 52">
            <a:extLst>
              <a:ext uri="{FF2B5EF4-FFF2-40B4-BE49-F238E27FC236}">
                <a16:creationId xmlns:a16="http://schemas.microsoft.com/office/drawing/2014/main" id="{515AA8F1-72CF-7C49-9D64-88C2A1E7D673}"/>
              </a:ext>
            </a:extLst>
          </p:cNvPr>
          <p:cNvSpPr txBox="1"/>
          <p:nvPr/>
        </p:nvSpPr>
        <p:spPr>
          <a:xfrm>
            <a:off x="1154109" y="998538"/>
            <a:ext cx="5035552" cy="4608513"/>
          </a:xfrm>
          <a:prstGeom prst="rect">
            <a:avLst/>
          </a:prstGeom>
        </p:spPr>
        <p:txBody>
          <a:bodyPr vert="horz" lIns="91440" tIns="45720" rIns="91440" bIns="45720" rtlCol="0">
            <a:noAutofit/>
          </a:bodyPr>
          <a:lstStyle/>
          <a:p>
            <a:pPr defTabSz="914400">
              <a:lnSpc>
                <a:spcPct val="110000"/>
              </a:lnSpc>
              <a:spcAft>
                <a:spcPts val="600"/>
              </a:spcAft>
              <a:buSzPct val="125000"/>
            </a:pPr>
            <a:r>
              <a:rPr lang="en-US" b="1" dirty="0"/>
              <a:t>Descriptive Analytics - What’s Happening? :</a:t>
            </a:r>
          </a:p>
          <a:p>
            <a:pPr defTabSz="914400">
              <a:lnSpc>
                <a:spcPct val="110000"/>
              </a:lnSpc>
              <a:spcAft>
                <a:spcPts val="600"/>
              </a:spcAft>
              <a:buSzPct val="125000"/>
            </a:pPr>
            <a:r>
              <a:rPr lang="en-US" sz="1600" dirty="0"/>
              <a:t>Generally, bank customers who are 40-60 years old, have a lower credit score and have a credit card are more prone to leaving the bank.</a:t>
            </a:r>
          </a:p>
          <a:p>
            <a:pPr defTabSz="914400">
              <a:lnSpc>
                <a:spcPct val="110000"/>
              </a:lnSpc>
              <a:spcAft>
                <a:spcPts val="600"/>
              </a:spcAft>
              <a:buSzPct val="125000"/>
            </a:pPr>
            <a:r>
              <a:rPr lang="en-US" b="1" dirty="0"/>
              <a:t>Diagnostic Analytics – Why is it happening? :</a:t>
            </a:r>
          </a:p>
          <a:p>
            <a:pPr defTabSz="914400">
              <a:lnSpc>
                <a:spcPct val="110000"/>
              </a:lnSpc>
              <a:spcAft>
                <a:spcPts val="600"/>
              </a:spcAft>
              <a:buSzPct val="125000"/>
            </a:pPr>
            <a:r>
              <a:rPr lang="en-US" sz="1600" dirty="0"/>
              <a:t>We will need to collect more information and ask further questions. From the data and our decision tree model, we know that customers age is a major contributor in them leaving the bank. </a:t>
            </a:r>
          </a:p>
          <a:p>
            <a:pPr defTabSz="914400">
              <a:lnSpc>
                <a:spcPct val="110000"/>
              </a:lnSpc>
              <a:spcAft>
                <a:spcPts val="600"/>
              </a:spcAft>
              <a:buSzPct val="125000"/>
            </a:pPr>
            <a:r>
              <a:rPr lang="en-US" b="1" dirty="0"/>
              <a:t>Predictive Analytics – What’s likely to happen? : </a:t>
            </a:r>
          </a:p>
          <a:p>
            <a:pPr defTabSz="914400">
              <a:lnSpc>
                <a:spcPct val="110000"/>
              </a:lnSpc>
              <a:spcAft>
                <a:spcPts val="600"/>
              </a:spcAft>
              <a:buSzPct val="125000"/>
            </a:pPr>
            <a:r>
              <a:rPr lang="en-US" sz="1600" dirty="0"/>
              <a:t>Using our Logistic Regression or Decision Tree model, not only can we predict if a customer will exit the bank or not, we can also get the probability of them leaving.</a:t>
            </a:r>
          </a:p>
          <a:p>
            <a:pPr defTabSz="914400">
              <a:lnSpc>
                <a:spcPct val="110000"/>
              </a:lnSpc>
              <a:spcAft>
                <a:spcPts val="600"/>
              </a:spcAft>
              <a:buSzPct val="125000"/>
            </a:pPr>
            <a:r>
              <a:rPr lang="en-US" b="1" dirty="0"/>
              <a:t>Prescriptive Analytics – What do I do? : </a:t>
            </a:r>
          </a:p>
          <a:p>
            <a:pPr defTabSz="914400">
              <a:lnSpc>
                <a:spcPct val="110000"/>
              </a:lnSpc>
              <a:spcAft>
                <a:spcPts val="600"/>
              </a:spcAft>
              <a:buSzPct val="125000"/>
            </a:pPr>
            <a:r>
              <a:rPr lang="en-US" sz="1600" dirty="0"/>
              <a:t>We can use our probability scores of customers exiting to devise strategies of customer retention plans i.e. providing incentives to customers at risk of exiting the bank.</a:t>
            </a:r>
          </a:p>
          <a:p>
            <a:pPr indent="-228600" defTabSz="914400">
              <a:lnSpc>
                <a:spcPct val="110000"/>
              </a:lnSpc>
              <a:spcAft>
                <a:spcPts val="600"/>
              </a:spcAft>
              <a:buSzPct val="125000"/>
              <a:buFont typeface="Arial" panose="020B0604020202020204" pitchFamily="34" charset="0"/>
              <a:buChar char="•"/>
            </a:pPr>
            <a:endParaRPr lang="en-US" sz="1600" dirty="0"/>
          </a:p>
        </p:txBody>
      </p:sp>
      <p:grpSp>
        <p:nvGrpSpPr>
          <p:cNvPr id="89" name="Group 8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9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38" name="Picture 37">
            <a:extLst>
              <a:ext uri="{FF2B5EF4-FFF2-40B4-BE49-F238E27FC236}">
                <a16:creationId xmlns:a16="http://schemas.microsoft.com/office/drawing/2014/main" id="{1664A36A-4081-8E4E-94CA-E982DB5D3F42}"/>
              </a:ext>
            </a:extLst>
          </p:cNvPr>
          <p:cNvPicPr>
            <a:picLocks noChangeAspect="1"/>
          </p:cNvPicPr>
          <p:nvPr/>
        </p:nvPicPr>
        <p:blipFill>
          <a:blip r:embed="rId2"/>
          <a:stretch>
            <a:fillRect/>
          </a:stretch>
        </p:blipFill>
        <p:spPr>
          <a:xfrm>
            <a:off x="6416673" y="993358"/>
            <a:ext cx="5565779" cy="5337591"/>
          </a:xfrm>
          <a:prstGeom prst="rect">
            <a:avLst/>
          </a:prstGeom>
        </p:spPr>
      </p:pic>
    </p:spTree>
    <p:extLst>
      <p:ext uri="{BB962C8B-B14F-4D97-AF65-F5344CB8AC3E}">
        <p14:creationId xmlns:p14="http://schemas.microsoft.com/office/powerpoint/2010/main" val="3130179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3BEBF091-D6DE-1B41-B3E6-23C0F347B2CC}"/>
              </a:ext>
            </a:extLst>
          </p:cNvPr>
          <p:cNvSpPr>
            <a:spLocks noGrp="1"/>
          </p:cNvSpPr>
          <p:nvPr>
            <p:ph type="title"/>
          </p:nvPr>
        </p:nvSpPr>
        <p:spPr>
          <a:xfrm>
            <a:off x="1141413" y="618518"/>
            <a:ext cx="9905998" cy="1478570"/>
          </a:xfrm>
        </p:spPr>
        <p:txBody>
          <a:bodyPr>
            <a:normAutofit/>
          </a:bodyPr>
          <a:lstStyle/>
          <a:p>
            <a:r>
              <a:rPr lang="en-US" dirty="0"/>
              <a:t>Problem statement &amp; Recap</a:t>
            </a:r>
          </a:p>
        </p:txBody>
      </p:sp>
      <p:sp>
        <p:nvSpPr>
          <p:cNvPr id="3" name="Content Placeholder 2">
            <a:extLst>
              <a:ext uri="{FF2B5EF4-FFF2-40B4-BE49-F238E27FC236}">
                <a16:creationId xmlns:a16="http://schemas.microsoft.com/office/drawing/2014/main" id="{5C6351D7-FAF6-DC47-AF79-D9539DE41876}"/>
              </a:ext>
            </a:extLst>
          </p:cNvPr>
          <p:cNvSpPr>
            <a:spLocks noGrp="1"/>
          </p:cNvSpPr>
          <p:nvPr>
            <p:ph idx="1"/>
          </p:nvPr>
        </p:nvSpPr>
        <p:spPr>
          <a:xfrm>
            <a:off x="1171575" y="1858962"/>
            <a:ext cx="9905999" cy="4746625"/>
          </a:xfrm>
        </p:spPr>
        <p:txBody>
          <a:bodyPr>
            <a:normAutofit/>
          </a:bodyPr>
          <a:lstStyle/>
          <a:p>
            <a:r>
              <a:rPr lang="en-US" sz="1400" b="1" dirty="0"/>
              <a:t>Problem: </a:t>
            </a:r>
            <a:r>
              <a:rPr lang="en-US" sz="1400" dirty="0"/>
              <a:t>The bank is losing customers and is interested in gaining insights about why they are leaving and if they can predict who is at risk of leaving so they can offer them incentives to stay. Ultimately, this reduces to a </a:t>
            </a:r>
            <a:r>
              <a:rPr lang="en-US" sz="1400" b="1" u="sng" dirty="0"/>
              <a:t>binary classification problem</a:t>
            </a:r>
            <a:r>
              <a:rPr lang="en-US" sz="1400" b="1" dirty="0"/>
              <a:t>. </a:t>
            </a:r>
          </a:p>
          <a:p>
            <a:r>
              <a:rPr lang="en-US" sz="1400" b="1" dirty="0"/>
              <a:t>Need for Application: </a:t>
            </a:r>
            <a:r>
              <a:rPr lang="en-US" sz="1400" dirty="0"/>
              <a:t>We need to prevent customers from leaving the bank. </a:t>
            </a:r>
          </a:p>
          <a:p>
            <a:pPr marL="0" indent="0">
              <a:buNone/>
            </a:pPr>
            <a:r>
              <a:rPr lang="en-US" sz="1400" dirty="0"/>
              <a:t>It is important that rather than just predicting if the bank customer will exit the bank or not, we would rather have an estimate of the probability that the customer will exit the bank or not. We could rank the customers by their probability of leaving, and allocate an incentive budget to the highest probabilities in hopes of retaining them.</a:t>
            </a:r>
          </a:p>
          <a:p>
            <a:pPr marL="0" indent="0">
              <a:buNone/>
            </a:pPr>
            <a:r>
              <a:rPr lang="en-US" sz="1600" b="1" dirty="0"/>
              <a:t>Two problems with this approach: </a:t>
            </a:r>
          </a:p>
          <a:p>
            <a:pPr marL="342900" indent="-342900">
              <a:buAutoNum type="arabicPeriod"/>
            </a:pPr>
            <a:r>
              <a:rPr lang="en-US" sz="1400" dirty="0"/>
              <a:t>Predicting a customer will leave but does not. This is called a false positive and can be expensive, inconvenient and time consuming for all parties. </a:t>
            </a:r>
          </a:p>
          <a:p>
            <a:pPr marL="342900" indent="-342900">
              <a:buAutoNum type="arabicPeriod"/>
            </a:pPr>
            <a:r>
              <a:rPr lang="en-US" sz="1400" dirty="0"/>
              <a:t>No incentive offers provided but the customer leaves. This is called a false negative and we would like to prevent these as it results in lost revenue to the bank. Exactly, what we are trying to prevent! </a:t>
            </a:r>
          </a:p>
          <a:p>
            <a:pPr marL="0" indent="0">
              <a:buNone/>
            </a:pPr>
            <a:endParaRPr lang="en-US" sz="1400" b="1" dirty="0"/>
          </a:p>
          <a:p>
            <a:endParaRPr lang="en-US" sz="1400" b="1" dirty="0"/>
          </a:p>
          <a:p>
            <a:endParaRPr lang="en-US" sz="1400" dirty="0"/>
          </a:p>
          <a:p>
            <a:endParaRPr lang="en-US" sz="1400"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92186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966CFD5D-BCD3-B541-84F0-94F3D4A37A6A}"/>
              </a:ext>
            </a:extLst>
          </p:cNvPr>
          <p:cNvSpPr>
            <a:spLocks noGrp="1"/>
          </p:cNvSpPr>
          <p:nvPr>
            <p:ph type="title"/>
          </p:nvPr>
        </p:nvSpPr>
        <p:spPr>
          <a:xfrm>
            <a:off x="3432175" y="0"/>
            <a:ext cx="4800600" cy="1478570"/>
          </a:xfrm>
        </p:spPr>
        <p:txBody>
          <a:bodyPr>
            <a:normAutofit/>
          </a:bodyPr>
          <a:lstStyle/>
          <a:p>
            <a:r>
              <a:rPr lang="en-US" dirty="0"/>
              <a:t>Potential Solutions: </a:t>
            </a:r>
          </a:p>
        </p:txBody>
      </p:sp>
      <p:sp>
        <p:nvSpPr>
          <p:cNvPr id="3" name="Content Placeholder 2">
            <a:extLst>
              <a:ext uri="{FF2B5EF4-FFF2-40B4-BE49-F238E27FC236}">
                <a16:creationId xmlns:a16="http://schemas.microsoft.com/office/drawing/2014/main" id="{A43F52E3-2AD1-DC4D-9A4C-418F15AE7467}"/>
              </a:ext>
            </a:extLst>
          </p:cNvPr>
          <p:cNvSpPr>
            <a:spLocks noGrp="1"/>
          </p:cNvSpPr>
          <p:nvPr>
            <p:ph idx="1"/>
          </p:nvPr>
        </p:nvSpPr>
        <p:spPr>
          <a:xfrm>
            <a:off x="1126331" y="1903413"/>
            <a:ext cx="9905999" cy="3541714"/>
          </a:xfrm>
        </p:spPr>
        <p:txBody>
          <a:bodyPr>
            <a:normAutofit fontScale="92500" lnSpcReduction="10000"/>
          </a:bodyPr>
          <a:lstStyle/>
          <a:p>
            <a:pPr marL="0" indent="0">
              <a:buNone/>
            </a:pPr>
            <a:r>
              <a:rPr lang="en-US" sz="2200" b="1" dirty="0"/>
              <a:t>Solution 1:</a:t>
            </a:r>
            <a:endParaRPr lang="en-US" sz="2200" dirty="0"/>
          </a:p>
          <a:p>
            <a:r>
              <a:rPr lang="en-US" dirty="0"/>
              <a:t>We can rank the customers by their probability of leaving the bank and set aside a budget to incentivize those customers not to leave the bank.</a:t>
            </a:r>
          </a:p>
          <a:p>
            <a:r>
              <a:rPr lang="en-US" dirty="0"/>
              <a:t>Flipping this approach around, we can rank the customers by highest expected loss to the bank if they lose their business and reach out to those customers.</a:t>
            </a:r>
          </a:p>
          <a:p>
            <a:pPr marL="0" indent="0">
              <a:buNone/>
            </a:pPr>
            <a:r>
              <a:rPr lang="en-US" b="1" dirty="0"/>
              <a:t>Solution 2:</a:t>
            </a:r>
            <a:r>
              <a:rPr lang="en-US" dirty="0"/>
              <a:t> </a:t>
            </a:r>
          </a:p>
          <a:p>
            <a:r>
              <a:rPr lang="en-US" dirty="0"/>
              <a:t>Provide training to the bank staff to improve their customer services. Track and measure their performances using analytics.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044652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47"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8"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9"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64"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37D3F5AD-B703-F64D-AA1E-ED8371CABB01}"/>
              </a:ext>
            </a:extLst>
          </p:cNvPr>
          <p:cNvSpPr>
            <a:spLocks noGrp="1"/>
          </p:cNvSpPr>
          <p:nvPr>
            <p:ph type="title"/>
          </p:nvPr>
        </p:nvSpPr>
        <p:spPr>
          <a:xfrm>
            <a:off x="1058861" y="1096881"/>
            <a:ext cx="3059969" cy="719932"/>
          </a:xfrm>
        </p:spPr>
        <p:txBody>
          <a:bodyPr>
            <a:normAutofit fontScale="90000"/>
          </a:bodyPr>
          <a:lstStyle/>
          <a:p>
            <a:r>
              <a:rPr lang="en-US" dirty="0"/>
              <a:t>Objective</a:t>
            </a:r>
            <a:br>
              <a:rPr lang="en-US" dirty="0"/>
            </a:br>
            <a:endParaRPr lang="en-US" dirty="0"/>
          </a:p>
        </p:txBody>
      </p:sp>
      <p:sp useBgFill="1">
        <p:nvSpPr>
          <p:cNvPr id="75"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AF83DD-61B4-EF48-9099-0AB21A9A16FD}"/>
              </a:ext>
            </a:extLst>
          </p:cNvPr>
          <p:cNvSpPr>
            <a:spLocks noGrp="1"/>
          </p:cNvSpPr>
          <p:nvPr>
            <p:ph idx="1"/>
          </p:nvPr>
        </p:nvSpPr>
        <p:spPr>
          <a:xfrm>
            <a:off x="5215467" y="1093788"/>
            <a:ext cx="5831944" cy="4697413"/>
          </a:xfrm>
        </p:spPr>
        <p:txBody>
          <a:bodyPr>
            <a:normAutofit/>
          </a:bodyPr>
          <a:lstStyle/>
          <a:p>
            <a:pPr marL="457200" indent="-457200">
              <a:buAutoNum type="arabicPeriod"/>
            </a:pPr>
            <a:r>
              <a:rPr lang="en-US" sz="2000" dirty="0"/>
              <a:t>To understand what factors contributed most to customers leaving the bank. </a:t>
            </a:r>
          </a:p>
          <a:p>
            <a:pPr marL="457200" indent="-457200">
              <a:buAutoNum type="arabicPeriod"/>
            </a:pPr>
            <a:r>
              <a:rPr lang="en-US" sz="2000" dirty="0"/>
              <a:t>To create a model that predicts if a customer will leave the bank or not. </a:t>
            </a:r>
          </a:p>
          <a:p>
            <a:pPr marL="457200" indent="-457200">
              <a:buAutoNum type="arabicPeriod"/>
            </a:pPr>
            <a:r>
              <a:rPr lang="en-US" sz="2000" dirty="0"/>
              <a:t>To create or improve existing customer retention strategies e.g. incentive offers </a:t>
            </a:r>
          </a:p>
        </p:txBody>
      </p:sp>
      <p:sp>
        <p:nvSpPr>
          <p:cNvPr id="6" name="TextBox 5">
            <a:extLst>
              <a:ext uri="{FF2B5EF4-FFF2-40B4-BE49-F238E27FC236}">
                <a16:creationId xmlns:a16="http://schemas.microsoft.com/office/drawing/2014/main" id="{B2734BCD-DD67-C341-BB4A-DD1844C153C6}"/>
              </a:ext>
            </a:extLst>
          </p:cNvPr>
          <p:cNvSpPr txBox="1"/>
          <p:nvPr/>
        </p:nvSpPr>
        <p:spPr>
          <a:xfrm>
            <a:off x="1020762" y="2159674"/>
            <a:ext cx="3259418" cy="1477328"/>
          </a:xfrm>
          <a:prstGeom prst="rect">
            <a:avLst/>
          </a:prstGeom>
          <a:noFill/>
        </p:spPr>
        <p:txBody>
          <a:bodyPr wrap="none" rtlCol="0">
            <a:spAutoFit/>
          </a:bodyPr>
          <a:lstStyle/>
          <a:p>
            <a:r>
              <a:rPr lang="en-US" dirty="0"/>
              <a:t>THE IMPLEMENTATION OF THIS </a:t>
            </a:r>
          </a:p>
          <a:p>
            <a:r>
              <a:rPr lang="en-US" dirty="0"/>
              <a:t>MODEL WILL ALLOW THE BANK </a:t>
            </a:r>
          </a:p>
          <a:p>
            <a:r>
              <a:rPr lang="en-US" dirty="0"/>
              <a:t>TO MAKE INFORMED DECISIONS</a:t>
            </a:r>
          </a:p>
          <a:p>
            <a:r>
              <a:rPr lang="en-US" dirty="0"/>
              <a:t>REGARDING CUSTOMERS.</a:t>
            </a:r>
          </a:p>
          <a:p>
            <a:endParaRPr lang="en-US" dirty="0"/>
          </a:p>
        </p:txBody>
      </p:sp>
    </p:spTree>
    <p:extLst>
      <p:ext uri="{BB962C8B-B14F-4D97-AF65-F5344CB8AC3E}">
        <p14:creationId xmlns:p14="http://schemas.microsoft.com/office/powerpoint/2010/main" val="1340707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B052572-4CC9-B443-9C24-787943245423}"/>
              </a:ext>
            </a:extLst>
          </p:cNvPr>
          <p:cNvSpPr>
            <a:spLocks noGrp="1"/>
          </p:cNvSpPr>
          <p:nvPr>
            <p:ph type="title"/>
          </p:nvPr>
        </p:nvSpPr>
        <p:spPr>
          <a:xfrm>
            <a:off x="1141413" y="618518"/>
            <a:ext cx="9905998" cy="1478570"/>
          </a:xfrm>
        </p:spPr>
        <p:txBody>
          <a:bodyPr>
            <a:normAutofit/>
          </a:bodyPr>
          <a:lstStyle/>
          <a:p>
            <a:r>
              <a:rPr lang="en-US" dirty="0"/>
              <a:t>Questions to ask going forward</a:t>
            </a:r>
          </a:p>
        </p:txBody>
      </p:sp>
      <p:sp>
        <p:nvSpPr>
          <p:cNvPr id="3" name="Content Placeholder 2">
            <a:extLst>
              <a:ext uri="{FF2B5EF4-FFF2-40B4-BE49-F238E27FC236}">
                <a16:creationId xmlns:a16="http://schemas.microsoft.com/office/drawing/2014/main" id="{AE01C3BA-DD10-4646-8386-110709F7BC32}"/>
              </a:ext>
            </a:extLst>
          </p:cNvPr>
          <p:cNvSpPr>
            <a:spLocks noGrp="1"/>
          </p:cNvSpPr>
          <p:nvPr>
            <p:ph idx="1"/>
          </p:nvPr>
        </p:nvSpPr>
        <p:spPr>
          <a:xfrm>
            <a:off x="1141412" y="2249487"/>
            <a:ext cx="9905999" cy="3541714"/>
          </a:xfrm>
        </p:spPr>
        <p:txBody>
          <a:bodyPr>
            <a:normAutofit fontScale="92500" lnSpcReduction="10000"/>
          </a:bodyPr>
          <a:lstStyle/>
          <a:p>
            <a:r>
              <a:rPr lang="en-US" dirty="0"/>
              <a:t>Why are more female customers leaving the bank?</a:t>
            </a:r>
          </a:p>
          <a:p>
            <a:r>
              <a:rPr lang="en-US" dirty="0"/>
              <a:t>Are customers with credit cards moving their business to other banks with better rates?</a:t>
            </a:r>
          </a:p>
          <a:p>
            <a:r>
              <a:rPr lang="en-US" dirty="0"/>
              <a:t>Why are customers in the 40 years - 60 years age range exiting the bank?</a:t>
            </a:r>
          </a:p>
          <a:p>
            <a:r>
              <a:rPr lang="en-US" dirty="0"/>
              <a:t>Does the bank have a bigger market in France than Spain and Germany based on their customers?</a:t>
            </a:r>
          </a:p>
          <a:p>
            <a:r>
              <a:rPr lang="en-US" dirty="0"/>
              <a:t>Is it possible to gather data on metrics like customer satisfaction score that can provide us with more insights?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824723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C535B59A-B3C9-EE42-A872-496EF3F892EE}"/>
              </a:ext>
            </a:extLst>
          </p:cNvPr>
          <p:cNvSpPr>
            <a:spLocks noGrp="1"/>
          </p:cNvSpPr>
          <p:nvPr>
            <p:ph type="title"/>
          </p:nvPr>
        </p:nvSpPr>
        <p:spPr>
          <a:xfrm>
            <a:off x="1141413" y="618518"/>
            <a:ext cx="9905998" cy="1478570"/>
          </a:xfrm>
        </p:spPr>
        <p:txBody>
          <a:bodyPr>
            <a:normAutofit/>
          </a:bodyPr>
          <a:lstStyle/>
          <a:p>
            <a:r>
              <a:rPr lang="en-US" dirty="0"/>
              <a:t>Potential additions </a:t>
            </a:r>
          </a:p>
        </p:txBody>
      </p:sp>
      <p:sp>
        <p:nvSpPr>
          <p:cNvPr id="3" name="Content Placeholder 2">
            <a:extLst>
              <a:ext uri="{FF2B5EF4-FFF2-40B4-BE49-F238E27FC236}">
                <a16:creationId xmlns:a16="http://schemas.microsoft.com/office/drawing/2014/main" id="{83301E13-F34D-B644-949B-2A549445E551}"/>
              </a:ext>
            </a:extLst>
          </p:cNvPr>
          <p:cNvSpPr>
            <a:spLocks noGrp="1"/>
          </p:cNvSpPr>
          <p:nvPr>
            <p:ph idx="1"/>
          </p:nvPr>
        </p:nvSpPr>
        <p:spPr>
          <a:xfrm>
            <a:off x="1141412" y="2249487"/>
            <a:ext cx="9905999" cy="3541714"/>
          </a:xfrm>
        </p:spPr>
        <p:txBody>
          <a:bodyPr>
            <a:normAutofit fontScale="62500" lnSpcReduction="20000"/>
          </a:bodyPr>
          <a:lstStyle/>
          <a:p>
            <a:pPr marL="0" indent="0">
              <a:buNone/>
            </a:pPr>
            <a:r>
              <a:rPr lang="en-US" dirty="0"/>
              <a:t>The best way to improve customer retention is to train the bank staff in customer relation best practices and investing in their skills. Some suggestions that can be explored are: </a:t>
            </a:r>
          </a:p>
          <a:p>
            <a:r>
              <a:rPr lang="en-US" dirty="0"/>
              <a:t>Empowering employees</a:t>
            </a:r>
          </a:p>
          <a:p>
            <a:r>
              <a:rPr lang="en-US" dirty="0"/>
              <a:t>Allow consumers to self-service</a:t>
            </a:r>
          </a:p>
          <a:p>
            <a:r>
              <a:rPr lang="en-US" dirty="0"/>
              <a:t>Stay consistent across all touch points</a:t>
            </a:r>
          </a:p>
          <a:p>
            <a:r>
              <a:rPr lang="en-US" dirty="0"/>
              <a:t>Educate customers on financial literacy</a:t>
            </a:r>
          </a:p>
          <a:p>
            <a:r>
              <a:rPr lang="en-US" dirty="0"/>
              <a:t>Embrace financial technology</a:t>
            </a:r>
          </a:p>
          <a:p>
            <a:r>
              <a:rPr lang="en-US" dirty="0"/>
              <a:t>Become an advisor, not just a lender, for small businesses</a:t>
            </a:r>
          </a:p>
          <a:p>
            <a:r>
              <a:rPr lang="en-US" dirty="0"/>
              <a:t>Segment your client base and create personalized customer experiences</a:t>
            </a:r>
          </a:p>
          <a:p>
            <a:r>
              <a:rPr lang="en-US" dirty="0"/>
              <a:t>Keep iterating on processes</a:t>
            </a:r>
          </a:p>
          <a:p>
            <a:endParaRPr lang="en-US"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61891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ACE36C6-82B9-384F-873E-FD16BF21197F}"/>
              </a:ext>
            </a:extLst>
          </p:cNvPr>
          <p:cNvSpPr>
            <a:spLocks noGrp="1"/>
          </p:cNvSpPr>
          <p:nvPr>
            <p:ph type="title"/>
          </p:nvPr>
        </p:nvSpPr>
        <p:spPr>
          <a:xfrm>
            <a:off x="1141413" y="618518"/>
            <a:ext cx="9905998" cy="1478570"/>
          </a:xfrm>
        </p:spPr>
        <p:txBody>
          <a:bodyPr>
            <a:normAutofit/>
          </a:bodyPr>
          <a:lstStyle/>
          <a:p>
            <a:r>
              <a:rPr lang="en-US" dirty="0"/>
              <a:t>Looking to the future </a:t>
            </a:r>
          </a:p>
        </p:txBody>
      </p:sp>
      <p:sp>
        <p:nvSpPr>
          <p:cNvPr id="3" name="Content Placeholder 2">
            <a:extLst>
              <a:ext uri="{FF2B5EF4-FFF2-40B4-BE49-F238E27FC236}">
                <a16:creationId xmlns:a16="http://schemas.microsoft.com/office/drawing/2014/main" id="{5CE6C794-F85B-DA46-B5EB-A1608EFA2BBD}"/>
              </a:ext>
            </a:extLst>
          </p:cNvPr>
          <p:cNvSpPr>
            <a:spLocks noGrp="1"/>
          </p:cNvSpPr>
          <p:nvPr>
            <p:ph idx="1"/>
          </p:nvPr>
        </p:nvSpPr>
        <p:spPr>
          <a:xfrm>
            <a:off x="1141412" y="2249487"/>
            <a:ext cx="9905999" cy="3541714"/>
          </a:xfrm>
        </p:spPr>
        <p:txBody>
          <a:bodyPr>
            <a:normAutofit fontScale="62500" lnSpcReduction="20000"/>
          </a:bodyPr>
          <a:lstStyle/>
          <a:p>
            <a:pPr marL="0" indent="0">
              <a:buNone/>
            </a:pPr>
            <a:r>
              <a:rPr lang="en-US" dirty="0"/>
              <a:t>This problem was about equipping the bank with actionable knowledge regarding their customers. When modeling the data, we should not use the predictive metric as our final solution. Instead, we should use the information we get from modeling and arm the bank staff so they can carry out informed decision making.</a:t>
            </a:r>
          </a:p>
          <a:p>
            <a:pPr marL="0" indent="0">
              <a:buNone/>
            </a:pPr>
            <a:r>
              <a:rPr lang="en-US" dirty="0"/>
              <a:t>Another thing the bank could do is start collecting more data on more features for e.g. how long the customer has been with the bank, satisfaction score with the bank etc. These things might help us improve our model, especially collecting more data as this bank customer dataset was relatively small. Once we have more data, we can go back and improve our predictions as well as gain further insights to see if anything has changed now that we have more customer information.</a:t>
            </a:r>
          </a:p>
          <a:p>
            <a:pPr marL="0" indent="0">
              <a:buNone/>
            </a:pPr>
            <a:r>
              <a:rPr lang="en-US" dirty="0"/>
              <a:t>After our attempts to understand why customers are leaving the bank, we can flip the problem around and ask ourselves:</a:t>
            </a:r>
          </a:p>
          <a:p>
            <a:r>
              <a:rPr lang="en-US" dirty="0"/>
              <a:t>What features contribute most to customers retaining their services with the bank?</a:t>
            </a:r>
          </a:p>
          <a:p>
            <a:r>
              <a:rPr lang="en-US" dirty="0"/>
              <a:t>What features cause employees not to quit?</a:t>
            </a:r>
          </a:p>
          <a:p>
            <a:r>
              <a:rPr lang="en-US" dirty="0"/>
              <a:t>What is the most valued thing about the bank by the customers?</a:t>
            </a:r>
          </a:p>
          <a:p>
            <a:endParaRPr lang="en-US" dirty="0"/>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93450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37D3F5AD-B703-F64D-AA1E-ED8371CABB01}"/>
              </a:ext>
            </a:extLst>
          </p:cNvPr>
          <p:cNvSpPr>
            <a:spLocks noGrp="1"/>
          </p:cNvSpPr>
          <p:nvPr>
            <p:ph type="title"/>
          </p:nvPr>
        </p:nvSpPr>
        <p:spPr>
          <a:xfrm>
            <a:off x="1019015" y="1093787"/>
            <a:ext cx="3059969" cy="4697413"/>
          </a:xfrm>
        </p:spPr>
        <p:txBody>
          <a:bodyPr>
            <a:normAutofit/>
          </a:bodyPr>
          <a:lstStyle/>
          <a:p>
            <a:r>
              <a:rPr lang="en-US" dirty="0"/>
              <a:t>Analytical Pipeline</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AF83DD-61B4-EF48-9099-0AB21A9A16FD}"/>
              </a:ext>
            </a:extLst>
          </p:cNvPr>
          <p:cNvSpPr>
            <a:spLocks noGrp="1"/>
          </p:cNvSpPr>
          <p:nvPr>
            <p:ph idx="1"/>
          </p:nvPr>
        </p:nvSpPr>
        <p:spPr>
          <a:xfrm>
            <a:off x="5215467" y="1093788"/>
            <a:ext cx="5831944" cy="4697413"/>
          </a:xfrm>
        </p:spPr>
        <p:txBody>
          <a:bodyPr>
            <a:noAutofit/>
          </a:bodyPr>
          <a:lstStyle/>
          <a:p>
            <a:pPr marL="457200" indent="-457200">
              <a:buAutoNum type="arabicPeriod"/>
            </a:pPr>
            <a:r>
              <a:rPr lang="en-US" sz="1600" dirty="0"/>
              <a:t>First approach in solving the problem is obtaining the relevant data.</a:t>
            </a:r>
          </a:p>
          <a:p>
            <a:pPr marL="457200" indent="-457200">
              <a:buAutoNum type="arabicPeriod"/>
            </a:pPr>
            <a:r>
              <a:rPr lang="en-US" sz="1600" dirty="0"/>
              <a:t>Cleaning the data is the next step. This includes checking for null values, imputing missing values and checking column names.</a:t>
            </a:r>
          </a:p>
          <a:p>
            <a:pPr marL="457200" indent="-457200">
              <a:buAutoNum type="arabicPeriod"/>
            </a:pPr>
            <a:r>
              <a:rPr lang="en-US" sz="1600" dirty="0"/>
              <a:t>Next, we explore the data to gain insights into our dataset and what it contains. This includes looking for outliers or unusual data as well as using a correlation matrix to understand the relationship between the response and predictor variables.</a:t>
            </a:r>
          </a:p>
          <a:p>
            <a:pPr marL="457200" indent="-457200">
              <a:buAutoNum type="arabicPeriod"/>
            </a:pPr>
            <a:r>
              <a:rPr lang="en-US" sz="1600" dirty="0"/>
              <a:t>Modeling using Machine Learning gives us our predictive power on whether the bank will lose a customer or not.</a:t>
            </a:r>
          </a:p>
          <a:p>
            <a:pPr marL="457200" indent="-457200">
              <a:buAutoNum type="arabicPeriod"/>
            </a:pPr>
            <a:r>
              <a:rPr lang="en-US" sz="1600" dirty="0"/>
              <a:t>Lastly, we interpret the results and see what can we conclude about bank customers leaving the bank. For example, what feature variable was most indicative of customers leaving the bank?</a:t>
            </a:r>
          </a:p>
          <a:p>
            <a:pPr marL="0" indent="0">
              <a:buNone/>
            </a:pPr>
            <a:endParaRPr lang="en-US" sz="1600" dirty="0"/>
          </a:p>
        </p:txBody>
      </p:sp>
    </p:spTree>
    <p:extLst>
      <p:ext uri="{BB962C8B-B14F-4D97-AF65-F5344CB8AC3E}">
        <p14:creationId xmlns:p14="http://schemas.microsoft.com/office/powerpoint/2010/main" val="974030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37D3F5AD-B703-F64D-AA1E-ED8371CABB01}"/>
              </a:ext>
            </a:extLst>
          </p:cNvPr>
          <p:cNvSpPr>
            <a:spLocks noGrp="1"/>
          </p:cNvSpPr>
          <p:nvPr>
            <p:ph type="title"/>
          </p:nvPr>
        </p:nvSpPr>
        <p:spPr>
          <a:xfrm>
            <a:off x="1019015" y="1093787"/>
            <a:ext cx="3059969" cy="4697413"/>
          </a:xfrm>
        </p:spPr>
        <p:txBody>
          <a:bodyPr>
            <a:normAutofit/>
          </a:bodyPr>
          <a:lstStyle/>
          <a:p>
            <a:r>
              <a:rPr lang="en-US" dirty="0"/>
              <a:t>The problem</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AF83DD-61B4-EF48-9099-0AB21A9A16FD}"/>
              </a:ext>
            </a:extLst>
          </p:cNvPr>
          <p:cNvSpPr>
            <a:spLocks noGrp="1"/>
          </p:cNvSpPr>
          <p:nvPr>
            <p:ph idx="1"/>
          </p:nvPr>
        </p:nvSpPr>
        <p:spPr>
          <a:xfrm>
            <a:off x="5215467" y="1093788"/>
            <a:ext cx="5831944" cy="4697413"/>
          </a:xfrm>
        </p:spPr>
        <p:txBody>
          <a:bodyPr>
            <a:normAutofit fontScale="85000" lnSpcReduction="10000"/>
          </a:bodyPr>
          <a:lstStyle/>
          <a:p>
            <a:pPr marL="0" indent="0">
              <a:buNone/>
            </a:pPr>
            <a:r>
              <a:rPr lang="en-US" dirty="0"/>
              <a:t>The bank is at risk of losing billions from customers so it wants to understand why they are leaving and if they can reach them before they exit the bank. </a:t>
            </a:r>
          </a:p>
          <a:p>
            <a:pPr marL="0" indent="0">
              <a:buNone/>
            </a:pPr>
            <a:r>
              <a:rPr lang="en-US" dirty="0"/>
              <a:t>The bank could lose up to $50 billion if the customers decided to take their business to another bank. Some common excuses for leaving are:</a:t>
            </a:r>
          </a:p>
          <a:p>
            <a:r>
              <a:rPr lang="en-US" dirty="0"/>
              <a:t>Excessive/hidden fees</a:t>
            </a:r>
          </a:p>
          <a:p>
            <a:r>
              <a:rPr lang="en-US" dirty="0"/>
              <a:t>Bad customer service</a:t>
            </a:r>
          </a:p>
          <a:p>
            <a:r>
              <a:rPr lang="en-US" dirty="0"/>
              <a:t>Checks/funds bouncing</a:t>
            </a:r>
          </a:p>
          <a:p>
            <a:r>
              <a:rPr lang="en-US" dirty="0"/>
              <a:t>Most expensive debits charged first</a:t>
            </a:r>
          </a:p>
          <a:p>
            <a:r>
              <a:rPr lang="en-US" dirty="0"/>
              <a:t>Loyalty means nothing </a:t>
            </a:r>
          </a:p>
        </p:txBody>
      </p:sp>
    </p:spTree>
    <p:extLst>
      <p:ext uri="{BB962C8B-B14F-4D97-AF65-F5344CB8AC3E}">
        <p14:creationId xmlns:p14="http://schemas.microsoft.com/office/powerpoint/2010/main" val="1159090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2B63892C-D838-2E49-977E-A8830AF93CDE}"/>
              </a:ext>
            </a:extLst>
          </p:cNvPr>
          <p:cNvSpPr>
            <a:spLocks noGrp="1"/>
          </p:cNvSpPr>
          <p:nvPr>
            <p:ph type="title"/>
          </p:nvPr>
        </p:nvSpPr>
        <p:spPr>
          <a:xfrm>
            <a:off x="1019015" y="1093787"/>
            <a:ext cx="3059969" cy="4697413"/>
          </a:xfrm>
        </p:spPr>
        <p:txBody>
          <a:bodyPr>
            <a:normAutofit/>
          </a:bodyPr>
          <a:lstStyle/>
          <a:p>
            <a:r>
              <a:rPr lang="en-US" dirty="0"/>
              <a:t>Solution</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02A2B5-E262-EB4A-B131-7FCC0BE7E76B}"/>
              </a:ext>
            </a:extLst>
          </p:cNvPr>
          <p:cNvSpPr>
            <a:spLocks noGrp="1"/>
          </p:cNvSpPr>
          <p:nvPr>
            <p:ph idx="1"/>
          </p:nvPr>
        </p:nvSpPr>
        <p:spPr>
          <a:xfrm>
            <a:off x="5215467" y="1093788"/>
            <a:ext cx="5831944" cy="4697413"/>
          </a:xfrm>
        </p:spPr>
        <p:txBody>
          <a:bodyPr>
            <a:normAutofit/>
          </a:bodyPr>
          <a:lstStyle/>
          <a:p>
            <a:pPr marL="0" indent="0">
              <a:buNone/>
            </a:pPr>
            <a:r>
              <a:rPr lang="en-US" sz="2800" b="1" dirty="0"/>
              <a:t>Retention Plan</a:t>
            </a:r>
          </a:p>
          <a:p>
            <a:pPr marL="0" indent="0">
              <a:buNone/>
            </a:pPr>
            <a:r>
              <a:rPr lang="en-US" dirty="0"/>
              <a:t>The goal is to create a </a:t>
            </a:r>
            <a:r>
              <a:rPr lang="en-US" b="1" dirty="0"/>
              <a:t>retention plan</a:t>
            </a:r>
            <a:r>
              <a:rPr lang="en-US" dirty="0"/>
              <a:t>! </a:t>
            </a:r>
          </a:p>
          <a:p>
            <a:pPr marL="0" indent="0">
              <a:buNone/>
            </a:pPr>
            <a:r>
              <a:rPr lang="en-US" sz="2200" dirty="0"/>
              <a:t>We can help identify who is at risk of leaving the bank and provide outreach to prevent churn.</a:t>
            </a:r>
          </a:p>
          <a:p>
            <a:pPr marL="0" indent="0">
              <a:buNone/>
            </a:pPr>
            <a:r>
              <a:rPr lang="en-US" sz="2200" dirty="0"/>
              <a:t>The model will predict and calculate the likelihood of each customer exiting the bank. </a:t>
            </a:r>
          </a:p>
        </p:txBody>
      </p:sp>
    </p:spTree>
    <p:extLst>
      <p:ext uri="{BB962C8B-B14F-4D97-AF65-F5344CB8AC3E}">
        <p14:creationId xmlns:p14="http://schemas.microsoft.com/office/powerpoint/2010/main" val="444767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9D458D6E-E1F8-3145-8EA9-927E7D8F2825}"/>
              </a:ext>
            </a:extLst>
          </p:cNvPr>
          <p:cNvSpPr>
            <a:spLocks noGrp="1"/>
          </p:cNvSpPr>
          <p:nvPr>
            <p:ph type="title"/>
          </p:nvPr>
        </p:nvSpPr>
        <p:spPr>
          <a:xfrm>
            <a:off x="1019015" y="1093787"/>
            <a:ext cx="3059969" cy="4697413"/>
          </a:xfrm>
        </p:spPr>
        <p:txBody>
          <a:bodyPr>
            <a:normAutofit/>
          </a:bodyPr>
          <a:lstStyle/>
          <a:p>
            <a:r>
              <a:rPr lang="en-US" dirty="0"/>
              <a:t>The dataset </a:t>
            </a:r>
          </a:p>
        </p:txBody>
      </p:sp>
      <p:sp useBgFill="1">
        <p:nvSpPr>
          <p:cNvPr id="39"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B40220-9F88-C147-AC23-DD8B20D83720}"/>
              </a:ext>
            </a:extLst>
          </p:cNvPr>
          <p:cNvSpPr>
            <a:spLocks noGrp="1"/>
          </p:cNvSpPr>
          <p:nvPr>
            <p:ph idx="1"/>
          </p:nvPr>
        </p:nvSpPr>
        <p:spPr>
          <a:xfrm>
            <a:off x="5215467" y="1093788"/>
            <a:ext cx="5831944" cy="4697413"/>
          </a:xfrm>
        </p:spPr>
        <p:txBody>
          <a:bodyPr>
            <a:normAutofit fontScale="32500" lnSpcReduction="20000"/>
          </a:bodyPr>
          <a:lstStyle/>
          <a:p>
            <a:pPr fontAlgn="base"/>
            <a:r>
              <a:rPr lang="en-US" sz="3800" dirty="0"/>
              <a:t>RowNumber: Row Number </a:t>
            </a:r>
          </a:p>
          <a:p>
            <a:pPr fontAlgn="base"/>
            <a:r>
              <a:rPr lang="en-US" sz="3800" dirty="0"/>
              <a:t>CustomerId: Customer ID</a:t>
            </a:r>
          </a:p>
          <a:p>
            <a:pPr fontAlgn="base"/>
            <a:r>
              <a:rPr lang="en-US" sz="3800" dirty="0"/>
              <a:t>Surname: Customer’s Surname</a:t>
            </a:r>
          </a:p>
          <a:p>
            <a:pPr fontAlgn="base"/>
            <a:r>
              <a:rPr lang="en-US" sz="3800" dirty="0"/>
              <a:t>CreditScore: Customer’s Credit Score</a:t>
            </a:r>
          </a:p>
          <a:p>
            <a:pPr fontAlgn="base"/>
            <a:r>
              <a:rPr lang="en-US" sz="3800" dirty="0"/>
              <a:t>Geography: Country of Customer</a:t>
            </a:r>
          </a:p>
          <a:p>
            <a:pPr fontAlgn="base"/>
            <a:r>
              <a:rPr lang="en-US" sz="3800" dirty="0"/>
              <a:t>Gender: Customer’s Gender</a:t>
            </a:r>
          </a:p>
          <a:p>
            <a:pPr fontAlgn="base"/>
            <a:r>
              <a:rPr lang="en-US" sz="3800" dirty="0"/>
              <a:t>Age: Customer’s Age</a:t>
            </a:r>
          </a:p>
          <a:p>
            <a:pPr fontAlgn="base"/>
            <a:r>
              <a:rPr lang="en-US" sz="3800" dirty="0"/>
              <a:t>Tenure: Customer’s Tenure </a:t>
            </a:r>
          </a:p>
          <a:p>
            <a:pPr fontAlgn="base"/>
            <a:r>
              <a:rPr lang="en-US" sz="3800" dirty="0"/>
              <a:t>Balance: Customer’s Balance</a:t>
            </a:r>
          </a:p>
          <a:p>
            <a:pPr fontAlgn="base"/>
            <a:r>
              <a:rPr lang="en-US" sz="3800" dirty="0"/>
              <a:t>NumOfProducts: How many accounts, bank account affiliated products the person has?</a:t>
            </a:r>
          </a:p>
          <a:p>
            <a:pPr fontAlgn="base"/>
            <a:r>
              <a:rPr lang="en-US" sz="3800" dirty="0"/>
              <a:t>HasCrCardDoes: Does the customer have a credit card through the bank?</a:t>
            </a:r>
          </a:p>
          <a:p>
            <a:pPr fontAlgn="base"/>
            <a:r>
              <a:rPr lang="en-US" sz="3800" dirty="0"/>
              <a:t>IsActiveMember: Subjective, but for the concept</a:t>
            </a:r>
          </a:p>
          <a:p>
            <a:pPr fontAlgn="base"/>
            <a:r>
              <a:rPr lang="en-US" sz="3800" dirty="0"/>
              <a:t>EstimatedSalary: Customer’s Estimated Salary?</a:t>
            </a:r>
          </a:p>
          <a:p>
            <a:pPr fontAlgn="base"/>
            <a:r>
              <a:rPr lang="en-US" sz="3800" dirty="0"/>
              <a:t>Exited: Did they leave the bank after all?</a:t>
            </a:r>
          </a:p>
          <a:p>
            <a:endParaRPr lang="en-US" dirty="0"/>
          </a:p>
        </p:txBody>
      </p:sp>
    </p:spTree>
    <p:extLst>
      <p:ext uri="{BB962C8B-B14F-4D97-AF65-F5344CB8AC3E}">
        <p14:creationId xmlns:p14="http://schemas.microsoft.com/office/powerpoint/2010/main" val="2199891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52"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8812EBB4-45F7-1440-8CA1-85B37453224B}"/>
              </a:ext>
            </a:extLst>
          </p:cNvPr>
          <p:cNvSpPr>
            <a:spLocks noGrp="1"/>
          </p:cNvSpPr>
          <p:nvPr>
            <p:ph type="title"/>
          </p:nvPr>
        </p:nvSpPr>
        <p:spPr>
          <a:xfrm>
            <a:off x="1141411" y="748240"/>
            <a:ext cx="9906000" cy="1117073"/>
          </a:xfrm>
        </p:spPr>
        <p:txBody>
          <a:bodyPr>
            <a:normAutofit fontScale="90000"/>
          </a:bodyPr>
          <a:lstStyle/>
          <a:p>
            <a:pPr algn="ctr"/>
            <a:r>
              <a:rPr lang="en-US" sz="4000"/>
              <a:t>The table</a:t>
            </a:r>
            <a:br>
              <a:rPr lang="en-US" sz="4000"/>
            </a:b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40" name="Content Placeholder 39">
            <a:extLst>
              <a:ext uri="{FF2B5EF4-FFF2-40B4-BE49-F238E27FC236}">
                <a16:creationId xmlns:a16="http://schemas.microsoft.com/office/drawing/2014/main" id="{9122ED6B-26CC-AD49-9234-C439FFCBF4B9}"/>
              </a:ext>
            </a:extLst>
          </p:cNvPr>
          <p:cNvPicPr>
            <a:picLocks noGrp="1" noChangeAspect="1"/>
          </p:cNvPicPr>
          <p:nvPr>
            <p:ph idx="1"/>
          </p:nvPr>
        </p:nvPicPr>
        <p:blipFill>
          <a:blip r:embed="rId3"/>
          <a:stretch>
            <a:fillRect/>
          </a:stretch>
        </p:blipFill>
        <p:spPr>
          <a:xfrm>
            <a:off x="271463" y="2884488"/>
            <a:ext cx="9174160" cy="2108169"/>
          </a:xfrm>
        </p:spPr>
      </p:pic>
      <p:pic>
        <p:nvPicPr>
          <p:cNvPr id="56" name="Picture 55">
            <a:extLst>
              <a:ext uri="{FF2B5EF4-FFF2-40B4-BE49-F238E27FC236}">
                <a16:creationId xmlns:a16="http://schemas.microsoft.com/office/drawing/2014/main" id="{25F9A021-99A4-7C46-AB1B-DD0768143FD4}"/>
              </a:ext>
            </a:extLst>
          </p:cNvPr>
          <p:cNvPicPr>
            <a:picLocks noChangeAspect="1"/>
          </p:cNvPicPr>
          <p:nvPr/>
        </p:nvPicPr>
        <p:blipFill>
          <a:blip r:embed="rId4"/>
          <a:stretch>
            <a:fillRect/>
          </a:stretch>
        </p:blipFill>
        <p:spPr>
          <a:xfrm>
            <a:off x="9445623" y="2884488"/>
            <a:ext cx="2303464" cy="2129632"/>
          </a:xfrm>
          <a:prstGeom prst="rect">
            <a:avLst/>
          </a:prstGeom>
        </p:spPr>
      </p:pic>
    </p:spTree>
    <p:extLst>
      <p:ext uri="{BB962C8B-B14F-4D97-AF65-F5344CB8AC3E}">
        <p14:creationId xmlns:p14="http://schemas.microsoft.com/office/powerpoint/2010/main" val="524983056"/>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0"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1"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7D0540DD-AD84-5E43-BB33-D0A7BED7C7C9}"/>
              </a:ext>
            </a:extLst>
          </p:cNvPr>
          <p:cNvSpPr>
            <a:spLocks noGrp="1"/>
          </p:cNvSpPr>
          <p:nvPr>
            <p:ph type="title"/>
          </p:nvPr>
        </p:nvSpPr>
        <p:spPr>
          <a:xfrm>
            <a:off x="1141413" y="618518"/>
            <a:ext cx="9905998" cy="1111857"/>
          </a:xfrm>
        </p:spPr>
        <p:txBody>
          <a:bodyPr>
            <a:normAutofit/>
          </a:bodyPr>
          <a:lstStyle/>
          <a:p>
            <a:r>
              <a:rPr lang="en-US" dirty="0"/>
              <a:t>Summary – Exited vs not exited</a:t>
            </a:r>
          </a:p>
        </p:txBody>
      </p:sp>
      <p:sp>
        <p:nvSpPr>
          <p:cNvPr id="3" name="Content Placeholder 2">
            <a:extLst>
              <a:ext uri="{FF2B5EF4-FFF2-40B4-BE49-F238E27FC236}">
                <a16:creationId xmlns:a16="http://schemas.microsoft.com/office/drawing/2014/main" id="{D763524C-DE42-4647-A875-5D5783BA66A2}"/>
              </a:ext>
            </a:extLst>
          </p:cNvPr>
          <p:cNvSpPr>
            <a:spLocks noGrp="1"/>
          </p:cNvSpPr>
          <p:nvPr>
            <p:ph idx="1"/>
          </p:nvPr>
        </p:nvSpPr>
        <p:spPr>
          <a:xfrm>
            <a:off x="1141412" y="1549401"/>
            <a:ext cx="9905999" cy="4241800"/>
          </a:xfrm>
        </p:spPr>
        <p:txBody>
          <a:bodyPr>
            <a:normAutofit/>
          </a:bodyPr>
          <a:lstStyle/>
          <a:p>
            <a:r>
              <a:rPr lang="en-US" sz="2000" dirty="0"/>
              <a:t>Dataset has 10,000 entries</a:t>
            </a:r>
          </a:p>
          <a:p>
            <a:r>
              <a:rPr lang="en-US" sz="2000" dirty="0"/>
              <a:t>Class Imbalance Problem (Exited vs Non Exited)</a:t>
            </a:r>
          </a:p>
          <a:p>
            <a:r>
              <a:rPr lang="en-US" sz="2000" dirty="0"/>
              <a:t>The bank had an exit rate of 20.4%</a:t>
            </a:r>
          </a:p>
          <a:p>
            <a:r>
              <a:rPr lang="en-US" sz="2000" dirty="0"/>
              <a:t>The mean credit score of customers was 650.52</a:t>
            </a:r>
          </a:p>
          <a:p>
            <a:r>
              <a:rPr lang="en-US" sz="2000" dirty="0"/>
              <a:t>0 = France, 1 = Germany and 2 = Spain </a:t>
            </a:r>
          </a:p>
          <a:p>
            <a:r>
              <a:rPr lang="en-US" sz="2000" dirty="0"/>
              <a:t>0 = Male and 1 = Female</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55"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pic>
        <p:nvPicPr>
          <p:cNvPr id="5" name="Picture 4">
            <a:extLst>
              <a:ext uri="{FF2B5EF4-FFF2-40B4-BE49-F238E27FC236}">
                <a16:creationId xmlns:a16="http://schemas.microsoft.com/office/drawing/2014/main" id="{28F0FDFB-0947-274C-9C18-7F56F7700745}"/>
              </a:ext>
            </a:extLst>
          </p:cNvPr>
          <p:cNvPicPr>
            <a:picLocks noChangeAspect="1"/>
          </p:cNvPicPr>
          <p:nvPr/>
        </p:nvPicPr>
        <p:blipFill>
          <a:blip r:embed="rId2"/>
          <a:stretch>
            <a:fillRect/>
          </a:stretch>
        </p:blipFill>
        <p:spPr>
          <a:xfrm>
            <a:off x="567529" y="4749800"/>
            <a:ext cx="8366125" cy="1485900"/>
          </a:xfrm>
          <a:prstGeom prst="rect">
            <a:avLst/>
          </a:prstGeom>
        </p:spPr>
      </p:pic>
      <p:pic>
        <p:nvPicPr>
          <p:cNvPr id="7" name="Picture 6">
            <a:extLst>
              <a:ext uri="{FF2B5EF4-FFF2-40B4-BE49-F238E27FC236}">
                <a16:creationId xmlns:a16="http://schemas.microsoft.com/office/drawing/2014/main" id="{52CC4B3A-218F-4E4E-BC44-3C5983ABFB06}"/>
              </a:ext>
            </a:extLst>
          </p:cNvPr>
          <p:cNvPicPr>
            <a:picLocks noChangeAspect="1"/>
          </p:cNvPicPr>
          <p:nvPr/>
        </p:nvPicPr>
        <p:blipFill>
          <a:blip r:embed="rId3"/>
          <a:stretch>
            <a:fillRect/>
          </a:stretch>
        </p:blipFill>
        <p:spPr>
          <a:xfrm>
            <a:off x="8933655" y="4714877"/>
            <a:ext cx="2744788" cy="1520824"/>
          </a:xfrm>
          <a:prstGeom prst="rect">
            <a:avLst/>
          </a:prstGeom>
        </p:spPr>
      </p:pic>
    </p:spTree>
    <p:extLst>
      <p:ext uri="{BB962C8B-B14F-4D97-AF65-F5344CB8AC3E}">
        <p14:creationId xmlns:p14="http://schemas.microsoft.com/office/powerpoint/2010/main" val="22796058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otalTime>1577</TotalTime>
  <Words>2090</Words>
  <Application>Microsoft Macintosh PowerPoint</Application>
  <PresentationFormat>Widescreen</PresentationFormat>
  <Paragraphs>165</Paragraphs>
  <Slides>32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Arial</vt:lpstr>
      <vt:lpstr>Tw Cen MT</vt:lpstr>
      <vt:lpstr>Circuit</vt:lpstr>
      <vt:lpstr>Springboard Capstone Slidedeck</vt:lpstr>
      <vt:lpstr>Why?</vt:lpstr>
      <vt:lpstr>Objective </vt:lpstr>
      <vt:lpstr>Analytical Pipeline</vt:lpstr>
      <vt:lpstr>The problem</vt:lpstr>
      <vt:lpstr>Solution</vt:lpstr>
      <vt:lpstr>The dataset </vt:lpstr>
      <vt:lpstr>The table </vt:lpstr>
      <vt:lpstr>Summary – Exited vs not exited</vt:lpstr>
      <vt:lpstr>Customer breakdown - Geography</vt:lpstr>
      <vt:lpstr>Customers who exited - Geography</vt:lpstr>
      <vt:lpstr>Customers who exited – Gender &amp; Geography</vt:lpstr>
      <vt:lpstr>Customers by gender and country</vt:lpstr>
      <vt:lpstr>Customers exited – Credit card</vt:lpstr>
      <vt:lpstr>Credit score Distribution – by gender</vt:lpstr>
      <vt:lpstr>Credit score Distribution – exited vs not exited</vt:lpstr>
      <vt:lpstr>Age Distribution – Exited vs not exited</vt:lpstr>
      <vt:lpstr>Scatter plot – age vs credit score (hue: Exited)</vt:lpstr>
      <vt:lpstr>Decision tree – feature importance</vt:lpstr>
      <vt:lpstr>Introduction to Logistic Regression – Base Rate Model</vt:lpstr>
      <vt:lpstr>Logistic Regression – how it works</vt:lpstr>
      <vt:lpstr>Class Imbalance – Evaluation metric</vt:lpstr>
      <vt:lpstr>Hyperparameter tuning </vt:lpstr>
      <vt:lpstr>All model evaluations – Classification report</vt:lpstr>
      <vt:lpstr>Model Comparison </vt:lpstr>
      <vt:lpstr>Summary</vt:lpstr>
      <vt:lpstr>The analysis</vt:lpstr>
      <vt:lpstr>Problem statement &amp; Recap</vt:lpstr>
      <vt:lpstr>Potential Solutions: </vt:lpstr>
      <vt:lpstr>Questions to ask going forward</vt:lpstr>
      <vt:lpstr>Potential additions </vt:lpstr>
      <vt:lpstr>Looking to the future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Springboard Capstone Slidedeck</dc:title>
  <dc:creator>Momin Khan</dc:creator>
  <cp:lastModifiedBy>Momin Khan</cp:lastModifiedBy>
  <cp:revision>2</cp:revision>
  <dcterms:created xsi:type="dcterms:W3CDTF">2020-02-08T22:09:59Z</dcterms:created>
  <dcterms:modified xsi:type="dcterms:W3CDTF">2020-02-10T00:27:50Z</dcterms:modified>
</cp:coreProperties>
</file>